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7" r:id="rId1"/>
  </p:sldMasterIdLst>
  <p:sldIdLst>
    <p:sldId id="257" r:id="rId2"/>
    <p:sldId id="256" r:id="rId3"/>
    <p:sldId id="258" r:id="rId4"/>
    <p:sldId id="280" r:id="rId5"/>
    <p:sldId id="351" r:id="rId6"/>
    <p:sldId id="277" r:id="rId7"/>
    <p:sldId id="361" r:id="rId8"/>
    <p:sldId id="352" r:id="rId9"/>
    <p:sldId id="274" r:id="rId10"/>
    <p:sldId id="275" r:id="rId11"/>
    <p:sldId id="279" r:id="rId12"/>
    <p:sldId id="259" r:id="rId13"/>
    <p:sldId id="260" r:id="rId14"/>
    <p:sldId id="261" r:id="rId15"/>
    <p:sldId id="262" r:id="rId16"/>
    <p:sldId id="362" r:id="rId17"/>
    <p:sldId id="364" r:id="rId18"/>
    <p:sldId id="353" r:id="rId19"/>
    <p:sldId id="358" r:id="rId20"/>
    <p:sldId id="355" r:id="rId21"/>
    <p:sldId id="357" r:id="rId22"/>
    <p:sldId id="359" r:id="rId23"/>
    <p:sldId id="263" r:id="rId24"/>
    <p:sldId id="365" r:id="rId25"/>
    <p:sldId id="366" r:id="rId26"/>
    <p:sldId id="264" r:id="rId27"/>
    <p:sldId id="266" r:id="rId28"/>
    <p:sldId id="265" r:id="rId29"/>
    <p:sldId id="267" r:id="rId30"/>
    <p:sldId id="268" r:id="rId31"/>
    <p:sldId id="269" r:id="rId32"/>
    <p:sldId id="270" r:id="rId33"/>
    <p:sldId id="272" r:id="rId34"/>
    <p:sldId id="273" r:id="rId35"/>
    <p:sldId id="363" r:id="rId36"/>
    <p:sldId id="27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2127" autoAdjust="0"/>
  </p:normalViewPr>
  <p:slideViewPr>
    <p:cSldViewPr snapToGrid="0">
      <p:cViewPr varScale="1">
        <p:scale>
          <a:sx n="105" d="100"/>
          <a:sy n="105"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2709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57397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08887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605569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87572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100932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2848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179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3648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5982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2533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1050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501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869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3967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4213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5/14/2025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627524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education.gouv.fr/la-classe-prepa-seconde-pour-l-annee-scolaire-2024-2025-41392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visio-ent.recia.fr/cla-wp8-nyi-wkh"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9213" y="2324202"/>
            <a:ext cx="8915399" cy="1716932"/>
          </a:xfrm>
        </p:spPr>
        <p:txBody>
          <a:bodyPr>
            <a:normAutofit/>
          </a:bodyPr>
          <a:lstStyle/>
          <a:p>
            <a:r>
              <a:rPr lang="fr-FR" dirty="0"/>
              <a:t>Réunion d’information</a:t>
            </a:r>
          </a:p>
        </p:txBody>
      </p:sp>
      <p:sp>
        <p:nvSpPr>
          <p:cNvPr id="3" name="Sous-titre 2"/>
          <p:cNvSpPr>
            <a:spLocks noGrp="1"/>
          </p:cNvSpPr>
          <p:nvPr>
            <p:ph type="subTitle" idx="1"/>
          </p:nvPr>
        </p:nvSpPr>
        <p:spPr>
          <a:xfrm>
            <a:off x="2589213" y="5057066"/>
            <a:ext cx="8915399" cy="1126283"/>
          </a:xfrm>
        </p:spPr>
        <p:txBody>
          <a:bodyPr>
            <a:normAutofit fontScale="70000" lnSpcReduction="20000"/>
          </a:bodyPr>
          <a:lstStyle/>
          <a:p>
            <a:r>
              <a:rPr lang="fr-FR" dirty="0"/>
              <a:t>A destination des parents d’élèves de troisième</a:t>
            </a:r>
          </a:p>
          <a:p>
            <a:r>
              <a:rPr lang="fr-FR" dirty="0"/>
              <a:t>DNB - Orientation</a:t>
            </a:r>
          </a:p>
          <a:p>
            <a:endParaRPr lang="fr-FR" dirty="0"/>
          </a:p>
          <a:p>
            <a:r>
              <a:rPr lang="fr-FR" dirty="0"/>
              <a:t>															13 mai 2025 - 18h15</a:t>
            </a:r>
          </a:p>
          <a:p>
            <a:endParaRPr lang="fr-FR" dirty="0"/>
          </a:p>
        </p:txBody>
      </p:sp>
      <p:graphicFrame>
        <p:nvGraphicFramePr>
          <p:cNvPr id="4" name="Objet 3"/>
          <p:cNvGraphicFramePr>
            <a:graphicFrameLocks noChangeAspect="1"/>
          </p:cNvGraphicFramePr>
          <p:nvPr/>
        </p:nvGraphicFramePr>
        <p:xfrm>
          <a:off x="452538" y="188913"/>
          <a:ext cx="4046537" cy="1009650"/>
        </p:xfrm>
        <a:graphic>
          <a:graphicData uri="http://schemas.openxmlformats.org/presentationml/2006/ole">
            <mc:AlternateContent xmlns:mc="http://schemas.openxmlformats.org/markup-compatibility/2006">
              <mc:Choice xmlns:v="urn:schemas-microsoft-com:vml" Requires="v">
                <p:oleObj spid="_x0000_s1167" name="Document" r:id="rId3" imgW="4097466" imgH="1432131" progId="Word.Document.12">
                  <p:embed/>
                </p:oleObj>
              </mc:Choice>
              <mc:Fallback>
                <p:oleObj name="Document" r:id="rId3" imgW="4097466" imgH="1432131" progId="Word.Document.12">
                  <p:embed/>
                  <p:pic>
                    <p:nvPicPr>
                      <p:cNvPr id="4" name="Objet 3"/>
                      <p:cNvPicPr/>
                      <p:nvPr/>
                    </p:nvPicPr>
                    <p:blipFill>
                      <a:blip r:embed="rId4"/>
                      <a:stretch>
                        <a:fillRect/>
                      </a:stretch>
                    </p:blipFill>
                    <p:spPr>
                      <a:xfrm>
                        <a:off x="452538" y="188913"/>
                        <a:ext cx="4046537" cy="1009650"/>
                      </a:xfrm>
                      <a:prstGeom prst="rect">
                        <a:avLst/>
                      </a:prstGeom>
                    </p:spPr>
                  </p:pic>
                </p:oleObj>
              </mc:Fallback>
            </mc:AlternateContent>
          </a:graphicData>
        </a:graphic>
      </p:graphicFrame>
      <p:sp>
        <p:nvSpPr>
          <p:cNvPr id="6" name="Titre 1"/>
          <p:cNvSpPr txBox="1">
            <a:spLocks/>
          </p:cNvSpPr>
          <p:nvPr/>
        </p:nvSpPr>
        <p:spPr>
          <a:xfrm>
            <a:off x="2033941" y="1388962"/>
            <a:ext cx="4930268" cy="935240"/>
          </a:xfrm>
          <a:prstGeom prst="rect">
            <a:avLst/>
          </a:prstGeom>
        </p:spPr>
        <p:txBody>
          <a:bodyPr vert="horz" lIns="91440" tIns="45720" rIns="91440" bIns="45720" rtlCol="0" anchor="b">
            <a:normAutofit fontScale="325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8000" i="1" dirty="0"/>
              <a:t>Procédures de fin d’année</a:t>
            </a:r>
            <a:br>
              <a:rPr lang="fr-FR" dirty="0"/>
            </a:br>
            <a:endParaRPr lang="fr-FR" dirty="0"/>
          </a:p>
        </p:txBody>
      </p:sp>
    </p:spTree>
    <p:extLst>
      <p:ext uri="{BB962C8B-B14F-4D97-AF65-F5344CB8AC3E}">
        <p14:creationId xmlns:p14="http://schemas.microsoft.com/office/powerpoint/2010/main" val="283126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87B24-177F-4177-8A1D-413F0857E939}"/>
              </a:ext>
            </a:extLst>
          </p:cNvPr>
          <p:cNvSpPr>
            <a:spLocks noGrp="1"/>
          </p:cNvSpPr>
          <p:nvPr>
            <p:ph type="title"/>
          </p:nvPr>
        </p:nvSpPr>
        <p:spPr/>
        <p:txBody>
          <a:bodyPr/>
          <a:lstStyle/>
          <a:p>
            <a:r>
              <a:rPr lang="fr-FR" dirty="0"/>
              <a:t>DNB: épreuve orale</a:t>
            </a:r>
          </a:p>
        </p:txBody>
      </p:sp>
      <p:sp>
        <p:nvSpPr>
          <p:cNvPr id="3" name="Espace réservé du contenu 2">
            <a:extLst>
              <a:ext uri="{FF2B5EF4-FFF2-40B4-BE49-F238E27FC236}">
                <a16:creationId xmlns:a16="http://schemas.microsoft.com/office/drawing/2014/main" id="{7AC71892-EABF-419E-8921-5B392B40C5EF}"/>
              </a:ext>
            </a:extLst>
          </p:cNvPr>
          <p:cNvSpPr>
            <a:spLocks noGrp="1"/>
          </p:cNvSpPr>
          <p:nvPr>
            <p:ph idx="1"/>
          </p:nvPr>
        </p:nvSpPr>
        <p:spPr/>
        <p:txBody>
          <a:bodyPr>
            <a:normAutofit fontScale="77500" lnSpcReduction="20000"/>
          </a:bodyPr>
          <a:lstStyle/>
          <a:p>
            <a:r>
              <a:rPr lang="fr-FR" b="1" dirty="0"/>
              <a:t>Mercredi 11 juin</a:t>
            </a:r>
          </a:p>
          <a:p>
            <a:pPr algn="l"/>
            <a:r>
              <a:rPr lang="fr-FR" b="0" i="0" dirty="0">
                <a:solidFill>
                  <a:srgbClr val="1E7CB6"/>
                </a:solidFill>
                <a:effectLst/>
                <a:latin typeface="Roboto" panose="02000000000000000000" pitchFamily="2" charset="0"/>
              </a:rPr>
              <a:t>Une épreuve orale</a:t>
            </a:r>
          </a:p>
          <a:p>
            <a:pPr marL="0" indent="0" algn="l">
              <a:buNone/>
            </a:pPr>
            <a:r>
              <a:rPr lang="fr-FR" b="0" i="0" dirty="0">
                <a:solidFill>
                  <a:srgbClr val="000000"/>
                </a:solidFill>
                <a:effectLst/>
                <a:latin typeface="Roboto" panose="02000000000000000000" pitchFamily="2" charset="0"/>
              </a:rPr>
              <a:t>L'épreuve orale porte sur</a:t>
            </a:r>
            <a:r>
              <a:rPr lang="fr-FR" b="0" i="0" dirty="0">
                <a:solidFill>
                  <a:srgbClr val="000000"/>
                </a:solidFill>
                <a:effectLst/>
                <a:highlight>
                  <a:srgbClr val="FFFF00"/>
                </a:highlight>
                <a:latin typeface="Roboto" panose="02000000000000000000" pitchFamily="2" charset="0"/>
              </a:rPr>
              <a:t> un projet mené en histoire des arts ou dans le cadre d'un EPI ou de l'un des parcours éducatifs </a:t>
            </a:r>
            <a:r>
              <a:rPr lang="fr-FR" b="0" i="0" dirty="0">
                <a:solidFill>
                  <a:srgbClr val="000000"/>
                </a:solidFill>
                <a:effectLst/>
                <a:latin typeface="Roboto" panose="02000000000000000000" pitchFamily="2" charset="0"/>
              </a:rPr>
              <a:t>: elle permet notamment d'évaluer la qualité de l'expression orale et est évaluée sur 100 points.</a:t>
            </a:r>
          </a:p>
          <a:p>
            <a:pPr algn="l"/>
            <a:r>
              <a:rPr lang="fr-FR" b="0" i="0" dirty="0">
                <a:solidFill>
                  <a:srgbClr val="000000"/>
                </a:solidFill>
                <a:effectLst/>
                <a:latin typeface="Roboto" panose="02000000000000000000" pitchFamily="2" charset="0"/>
              </a:rPr>
              <a:t>L'épreuve orale peut se dérouler selon deux modalités :</a:t>
            </a:r>
          </a:p>
          <a:p>
            <a:pPr algn="l">
              <a:buFont typeface="Arial" panose="020B0604020202020204" pitchFamily="34" charset="0"/>
              <a:buChar char="•"/>
            </a:pPr>
            <a:r>
              <a:rPr lang="fr-FR" b="0" i="0" dirty="0">
                <a:solidFill>
                  <a:srgbClr val="000000"/>
                </a:solidFill>
                <a:effectLst/>
                <a:latin typeface="Roboto" panose="02000000000000000000" pitchFamily="2" charset="0"/>
              </a:rPr>
              <a:t>soit, un</a:t>
            </a:r>
            <a:r>
              <a:rPr lang="fr-FR" b="1" i="0" dirty="0">
                <a:solidFill>
                  <a:srgbClr val="000000"/>
                </a:solidFill>
                <a:effectLst/>
                <a:latin typeface="Roboto" panose="02000000000000000000" pitchFamily="2" charset="0"/>
              </a:rPr>
              <a:t> entretien individuel </a:t>
            </a:r>
            <a:r>
              <a:rPr lang="fr-FR" b="0" i="0" dirty="0">
                <a:solidFill>
                  <a:srgbClr val="000000"/>
                </a:solidFill>
                <a:effectLst/>
                <a:latin typeface="Roboto" panose="02000000000000000000" pitchFamily="2" charset="0"/>
              </a:rPr>
              <a:t>de 15 minutes (5 minutes d’exposé et 10 minutes d’entretien).</a:t>
            </a:r>
          </a:p>
          <a:p>
            <a:pPr algn="l">
              <a:buFont typeface="Arial" panose="020B0604020202020204" pitchFamily="34" charset="0"/>
              <a:buChar char="•"/>
            </a:pPr>
            <a:r>
              <a:rPr lang="fr-FR" b="0" i="0" dirty="0">
                <a:solidFill>
                  <a:srgbClr val="000000"/>
                </a:solidFill>
                <a:effectLst/>
                <a:latin typeface="Roboto" panose="02000000000000000000" pitchFamily="2" charset="0"/>
              </a:rPr>
              <a:t>soit, un</a:t>
            </a:r>
            <a:r>
              <a:rPr lang="fr-FR" b="1" i="0" dirty="0">
                <a:solidFill>
                  <a:srgbClr val="000000"/>
                </a:solidFill>
                <a:effectLst/>
                <a:latin typeface="Roboto" panose="02000000000000000000" pitchFamily="2" charset="0"/>
              </a:rPr>
              <a:t> entretien collectif </a:t>
            </a:r>
            <a:r>
              <a:rPr lang="fr-FR" b="0" i="0" dirty="0">
                <a:solidFill>
                  <a:srgbClr val="000000"/>
                </a:solidFill>
                <a:effectLst/>
                <a:latin typeface="Roboto" panose="02000000000000000000" pitchFamily="2" charset="0"/>
              </a:rPr>
              <a:t>de 25 minutes (10 minutes d’exposé et 15 minutes d’entretien).</a:t>
            </a:r>
          </a:p>
          <a:p>
            <a:pPr algn="l"/>
            <a:r>
              <a:rPr lang="fr-FR" b="0" i="0" dirty="0">
                <a:solidFill>
                  <a:srgbClr val="1E7CB6"/>
                </a:solidFill>
                <a:effectLst/>
                <a:latin typeface="Roboto" panose="02000000000000000000" pitchFamily="2" charset="0"/>
              </a:rPr>
              <a:t>En option</a:t>
            </a:r>
          </a:p>
          <a:p>
            <a:pPr marL="0" indent="0" algn="l">
              <a:buNone/>
            </a:pPr>
            <a:r>
              <a:rPr lang="fr-FR" b="1" i="0" dirty="0">
                <a:solidFill>
                  <a:srgbClr val="000000"/>
                </a:solidFill>
                <a:effectLst/>
                <a:latin typeface="Roboto" panose="02000000000000000000" pitchFamily="2" charset="0"/>
              </a:rPr>
              <a:t>Un enseignement facultatif </a:t>
            </a:r>
            <a:r>
              <a:rPr lang="fr-FR" b="0" i="0" dirty="0">
                <a:solidFill>
                  <a:srgbClr val="000000"/>
                </a:solidFill>
                <a:effectLst/>
                <a:latin typeface="Roboto" panose="02000000000000000000" pitchFamily="2" charset="0"/>
              </a:rPr>
              <a:t>(latin, </a:t>
            </a:r>
            <a:r>
              <a:rPr lang="fr-FR" dirty="0">
                <a:solidFill>
                  <a:srgbClr val="000000"/>
                </a:solidFill>
                <a:latin typeface="Roboto" panose="02000000000000000000" pitchFamily="2" charset="0"/>
              </a:rPr>
              <a:t>anglais euro</a:t>
            </a:r>
            <a:r>
              <a:rPr lang="fr-FR" b="0" i="0" dirty="0">
                <a:solidFill>
                  <a:srgbClr val="000000"/>
                </a:solidFill>
                <a:effectLst/>
                <a:latin typeface="Roboto" panose="02000000000000000000" pitchFamily="2" charset="0"/>
              </a:rPr>
              <a:t> ou chant choral) suivi par le candidat peut lui rapporter un bonus de 10 ou 20 points selon le niveau qu'ils ont acquis à la fin du cycle 4 au regard des objectifs d'apprentissage de cet enseignement :</a:t>
            </a:r>
          </a:p>
          <a:p>
            <a:pPr algn="l">
              <a:buFont typeface="Arial" panose="020B0604020202020204" pitchFamily="34" charset="0"/>
              <a:buChar char="•"/>
            </a:pPr>
            <a:r>
              <a:rPr lang="fr-FR" b="0" i="0" dirty="0">
                <a:solidFill>
                  <a:srgbClr val="000000"/>
                </a:solidFill>
                <a:effectLst/>
                <a:latin typeface="Roboto" panose="02000000000000000000" pitchFamily="2" charset="0"/>
              </a:rPr>
              <a:t>10 points si les objectifs d'apprentissage du cycle sont atteints</a:t>
            </a:r>
          </a:p>
          <a:p>
            <a:pPr algn="l">
              <a:buFont typeface="Arial" panose="020B0604020202020204" pitchFamily="34" charset="0"/>
              <a:buChar char="•"/>
            </a:pPr>
            <a:r>
              <a:rPr lang="fr-FR" b="0" i="0" dirty="0">
                <a:solidFill>
                  <a:srgbClr val="000000"/>
                </a:solidFill>
                <a:effectLst/>
                <a:latin typeface="Roboto" panose="02000000000000000000" pitchFamily="2" charset="0"/>
              </a:rPr>
              <a:t>20 points si les objectifs d'apprentissage du cycle sont dépassés</a:t>
            </a:r>
          </a:p>
          <a:p>
            <a:endParaRPr lang="fr-FR" dirty="0"/>
          </a:p>
        </p:txBody>
      </p:sp>
    </p:spTree>
    <p:extLst>
      <p:ext uri="{BB962C8B-B14F-4D97-AF65-F5344CB8AC3E}">
        <p14:creationId xmlns:p14="http://schemas.microsoft.com/office/powerpoint/2010/main" val="324882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97757-225A-4593-AFC5-8552072FCDBD}"/>
              </a:ext>
            </a:extLst>
          </p:cNvPr>
          <p:cNvSpPr>
            <a:spLocks noGrp="1"/>
          </p:cNvSpPr>
          <p:nvPr>
            <p:ph type="title"/>
          </p:nvPr>
        </p:nvSpPr>
        <p:spPr/>
        <p:txBody>
          <a:bodyPr/>
          <a:lstStyle/>
          <a:p>
            <a:r>
              <a:rPr lang="fr-FR" dirty="0"/>
              <a:t>Révisions au collège</a:t>
            </a:r>
          </a:p>
        </p:txBody>
      </p:sp>
      <p:sp>
        <p:nvSpPr>
          <p:cNvPr id="3" name="Espace réservé du contenu 2">
            <a:extLst>
              <a:ext uri="{FF2B5EF4-FFF2-40B4-BE49-F238E27FC236}">
                <a16:creationId xmlns:a16="http://schemas.microsoft.com/office/drawing/2014/main" id="{FE223EDE-AEBC-44A7-839C-0F1CE45E28D1}"/>
              </a:ext>
            </a:extLst>
          </p:cNvPr>
          <p:cNvSpPr>
            <a:spLocks noGrp="1"/>
          </p:cNvSpPr>
          <p:nvPr>
            <p:ph idx="1"/>
          </p:nvPr>
        </p:nvSpPr>
        <p:spPr>
          <a:xfrm>
            <a:off x="2589212" y="2133600"/>
            <a:ext cx="8915400" cy="1871472"/>
          </a:xfrm>
        </p:spPr>
        <p:txBody>
          <a:bodyPr>
            <a:normAutofit/>
          </a:bodyPr>
          <a:lstStyle/>
          <a:p>
            <a:r>
              <a:rPr lang="fr-FR" dirty="0"/>
              <a:t>lundi 23 juin et mardi 24 juin</a:t>
            </a:r>
          </a:p>
          <a:p>
            <a:r>
              <a:rPr lang="fr-FR" dirty="0"/>
              <a:t>Ateliers par matière : </a:t>
            </a:r>
          </a:p>
          <a:p>
            <a:pPr marL="0" indent="0">
              <a:buNone/>
            </a:pPr>
            <a:r>
              <a:rPr lang="fr-FR" dirty="0"/>
              <a:t>sciences-français-histoire géographie EMC- mathématiques</a:t>
            </a:r>
          </a:p>
          <a:p>
            <a:r>
              <a:rPr lang="fr-FR" dirty="0"/>
              <a:t>Obligatoire</a:t>
            </a:r>
          </a:p>
          <a:p>
            <a:endParaRPr lang="fr-FR" dirty="0"/>
          </a:p>
          <a:p>
            <a:pPr marL="0" indent="0">
              <a:buNone/>
            </a:pPr>
            <a:endParaRPr lang="fr-FR" dirty="0"/>
          </a:p>
        </p:txBody>
      </p:sp>
    </p:spTree>
    <p:extLst>
      <p:ext uri="{BB962C8B-B14F-4D97-AF65-F5344CB8AC3E}">
        <p14:creationId xmlns:p14="http://schemas.microsoft.com/office/powerpoint/2010/main" val="327505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5794" y="380830"/>
            <a:ext cx="10741215" cy="1280890"/>
          </a:xfrm>
        </p:spPr>
        <p:txBody>
          <a:bodyPr>
            <a:normAutofit fontScale="90000"/>
          </a:bodyPr>
          <a:lstStyle/>
          <a:p>
            <a:r>
              <a:rPr lang="fr-FR" b="1" dirty="0"/>
              <a:t>II. Demandes d’orientation</a:t>
            </a:r>
            <a:br>
              <a:rPr lang="fr-FR" dirty="0"/>
            </a:br>
            <a:r>
              <a:rPr lang="fr-FR" dirty="0"/>
              <a:t>Portail accessible avec votre compte </a:t>
            </a:r>
            <a:r>
              <a:rPr lang="fr-FR" dirty="0">
                <a:solidFill>
                  <a:schemeClr val="accent1"/>
                </a:solidFill>
              </a:rPr>
              <a:t>EDUCONNECT :</a:t>
            </a:r>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43576" y="1997413"/>
            <a:ext cx="8104847" cy="3778250"/>
          </a:xfrm>
          <a:prstGeom prst="rect">
            <a:avLst/>
          </a:prstGeom>
        </p:spPr>
      </p:pic>
    </p:spTree>
    <p:extLst>
      <p:ext uri="{BB962C8B-B14F-4D97-AF65-F5344CB8AC3E}">
        <p14:creationId xmlns:p14="http://schemas.microsoft.com/office/powerpoint/2010/main" val="101878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Services en ligne</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p:txBody>
          <a:bodyPr/>
          <a:lstStyle/>
          <a:p>
            <a:r>
              <a:rPr lang="fr-FR" dirty="0"/>
              <a:t>Orientation</a:t>
            </a:r>
          </a:p>
          <a:p>
            <a:r>
              <a:rPr lang="fr-FR" dirty="0"/>
              <a:t>Inscriptions</a:t>
            </a:r>
          </a:p>
          <a:p>
            <a:r>
              <a:rPr lang="fr-FR" dirty="0"/>
              <a:t>Bourses de lycée</a:t>
            </a:r>
          </a:p>
          <a:p>
            <a:r>
              <a:rPr lang="fr-FR" dirty="0"/>
              <a:t>LSU: livret scolaire</a:t>
            </a:r>
          </a:p>
        </p:txBody>
      </p:sp>
    </p:spTree>
    <p:extLst>
      <p:ext uri="{BB962C8B-B14F-4D97-AF65-F5344CB8AC3E}">
        <p14:creationId xmlns:p14="http://schemas.microsoft.com/office/powerpoint/2010/main" val="357746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503" y="120771"/>
            <a:ext cx="11520879" cy="1280890"/>
          </a:xfrm>
        </p:spPr>
        <p:txBody>
          <a:bodyPr/>
          <a:lstStyle/>
          <a:p>
            <a:r>
              <a:rPr lang="fr-FR" b="1" dirty="0"/>
              <a:t>1</a:t>
            </a:r>
            <a:r>
              <a:rPr lang="fr-FR" b="1" dirty="0">
                <a:solidFill>
                  <a:schemeClr val="accent1"/>
                </a:solidFill>
              </a:rPr>
              <a:t>. Demandes de poursuite d’études après la 3ème</a:t>
            </a:r>
            <a:endParaRPr lang="fr-FR" dirty="0">
              <a:solidFill>
                <a:schemeClr val="accent1"/>
              </a:solidFill>
            </a:endParaRPr>
          </a:p>
        </p:txBody>
      </p:sp>
      <p:sp>
        <p:nvSpPr>
          <p:cNvPr id="5" name="Espace réservé du contenu 4"/>
          <p:cNvSpPr>
            <a:spLocks noGrp="1"/>
          </p:cNvSpPr>
          <p:nvPr>
            <p:ph idx="1"/>
          </p:nvPr>
        </p:nvSpPr>
        <p:spPr>
          <a:xfrm>
            <a:off x="2437774" y="1051561"/>
            <a:ext cx="7823212" cy="5189848"/>
          </a:xfrm>
        </p:spPr>
        <p:txBody>
          <a:bodyPr>
            <a:normAutofit lnSpcReduction="10000"/>
          </a:bodyPr>
          <a:lstStyle/>
          <a:p>
            <a:pPr marL="228600">
              <a:lnSpc>
                <a:spcPct val="107000"/>
              </a:lnSpc>
              <a:spcAft>
                <a:spcPts val="600"/>
              </a:spcAft>
            </a:pPr>
            <a:r>
              <a:rPr lang="fr-FR" b="1" dirty="0">
                <a:latin typeface="Calibri" panose="020F0502020204030204" pitchFamily="34" charset="0"/>
                <a:ea typeface="Times New Roman" panose="02020603050405020304" pitchFamily="18" charset="0"/>
                <a:cs typeface="Arial" panose="020B0604020202020204" pitchFamily="34" charset="0"/>
              </a:rPr>
              <a:t>Du 5 mai 14h au 26 mai minuit,</a:t>
            </a:r>
            <a:r>
              <a:rPr lang="fr-FR" dirty="0">
                <a:latin typeface="Calibri" panose="020F0502020204030204" pitchFamily="34" charset="0"/>
                <a:ea typeface="Times New Roman" panose="02020603050405020304" pitchFamily="18" charset="0"/>
                <a:cs typeface="Arial" panose="020B0604020202020204" pitchFamily="34" charset="0"/>
              </a:rPr>
              <a:t> vous devez saisir en ligne les </a:t>
            </a:r>
            <a:r>
              <a:rPr lang="fr-FR" dirty="0">
                <a:latin typeface="Calibri" panose="020F0502020204030204" pitchFamily="34" charset="0"/>
                <a:ea typeface="Times New Roman" panose="02020603050405020304" pitchFamily="18" charset="0"/>
                <a:cs typeface="Times New Roman" panose="02020603050405020304" pitchFamily="18" charset="0"/>
              </a:rPr>
              <a:t>vœux </a:t>
            </a:r>
            <a:r>
              <a:rPr lang="fr-FR" dirty="0">
                <a:latin typeface="Calibri" panose="020F0502020204030204" pitchFamily="34" charset="0"/>
                <a:ea typeface="Times New Roman" panose="02020603050405020304" pitchFamily="18" charset="0"/>
                <a:cs typeface="Arial" panose="020B0604020202020204" pitchFamily="34" charset="0"/>
              </a:rPr>
              <a:t>d'affectation pour votre enfant sur les services en ligne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6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6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6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600"/>
              </a:spcAft>
              <a:buFont typeface="Wingdings" panose="05000000000000000000" pitchFamily="2" charset="2"/>
              <a:buChar char=""/>
            </a:pPr>
            <a:r>
              <a:rPr lang="fr-FR" dirty="0">
                <a:latin typeface="Calibri" panose="020F0502020204030204" pitchFamily="34" charset="0"/>
                <a:ea typeface="Times New Roman" panose="02020603050405020304" pitchFamily="18" charset="0"/>
                <a:cs typeface="Arial" panose="020B0604020202020204" pitchFamily="34" charset="0"/>
              </a:rPr>
              <a:t>Cliquer sur « Mes services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600"/>
              </a:spcAft>
              <a:buFont typeface="Wingdings" panose="05000000000000000000" pitchFamily="2" charset="2"/>
              <a:buChar char=""/>
            </a:pPr>
            <a:r>
              <a:rPr lang="fr-FR" dirty="0">
                <a:latin typeface="Calibri" panose="020F0502020204030204" pitchFamily="34" charset="0"/>
                <a:ea typeface="Times New Roman" panose="02020603050405020304" pitchFamily="18" charset="0"/>
                <a:cs typeface="Arial" panose="020B0604020202020204" pitchFamily="34" charset="0"/>
              </a:rPr>
              <a:t>Rubrique « Orientation»</a:t>
            </a:r>
          </a:p>
          <a:p>
            <a:pPr lvl="0">
              <a:lnSpc>
                <a:spcPct val="107000"/>
              </a:lnSpc>
              <a:spcAft>
                <a:spcPts val="600"/>
              </a:spcAft>
              <a:buFont typeface="Wingdings" panose="05000000000000000000" pitchFamily="2" charset="2"/>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5E791745-9886-4B26-84C0-E183DB29F7B6}"/>
              </a:ext>
            </a:extLst>
          </p:cNvPr>
          <p:cNvPicPr>
            <a:picLocks noChangeAspect="1"/>
          </p:cNvPicPr>
          <p:nvPr/>
        </p:nvPicPr>
        <p:blipFill>
          <a:blip r:embed="rId2"/>
          <a:stretch>
            <a:fillRect/>
          </a:stretch>
        </p:blipFill>
        <p:spPr>
          <a:xfrm>
            <a:off x="5509878" y="1944906"/>
            <a:ext cx="4244349" cy="2971043"/>
          </a:xfrm>
          <a:prstGeom prst="rect">
            <a:avLst/>
          </a:prstGeom>
        </p:spPr>
      </p:pic>
    </p:spTree>
    <p:extLst>
      <p:ext uri="{BB962C8B-B14F-4D97-AF65-F5344CB8AC3E}">
        <p14:creationId xmlns:p14="http://schemas.microsoft.com/office/powerpoint/2010/main" val="374495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b="1" dirty="0">
                <a:solidFill>
                  <a:schemeClr val="accent1"/>
                </a:solidFill>
              </a:rPr>
              <a:t>Remarques importantes:</a:t>
            </a:r>
            <a:br>
              <a:rPr lang="fr-FR" dirty="0"/>
            </a:br>
            <a:br>
              <a:rPr lang="fr-FR" dirty="0"/>
            </a:br>
            <a:endParaRPr lang="fr-FR" dirty="0"/>
          </a:p>
        </p:txBody>
      </p:sp>
      <p:sp>
        <p:nvSpPr>
          <p:cNvPr id="10" name="Espace réservé du texte 9"/>
          <p:cNvSpPr>
            <a:spLocks noGrp="1"/>
          </p:cNvSpPr>
          <p:nvPr>
            <p:ph idx="1"/>
          </p:nvPr>
        </p:nvSpPr>
        <p:spPr>
          <a:xfrm>
            <a:off x="2589212" y="1362456"/>
            <a:ext cx="8915400" cy="4548766"/>
          </a:xfrm>
        </p:spPr>
        <p:txBody>
          <a:bodyPr>
            <a:normAutofit/>
          </a:bodyPr>
          <a:lstStyle/>
          <a:p>
            <a:pPr marL="342900" indent="-342900">
              <a:buFontTx/>
              <a:buChar char="-"/>
            </a:pPr>
            <a:r>
              <a:rPr lang="fr-FR" sz="1800" b="1" dirty="0">
                <a:solidFill>
                  <a:schemeClr val="tx1"/>
                </a:solidFill>
              </a:rPr>
              <a:t>L'affectation en voie agricole </a:t>
            </a:r>
            <a:r>
              <a:rPr lang="fr-FR" sz="1800" dirty="0">
                <a:solidFill>
                  <a:schemeClr val="tx1"/>
                </a:solidFill>
              </a:rPr>
              <a:t>est nationale</a:t>
            </a:r>
          </a:p>
          <a:p>
            <a:pPr marL="0" indent="0">
              <a:buNone/>
            </a:pPr>
            <a:endParaRPr lang="fr-FR" sz="1800" dirty="0">
              <a:solidFill>
                <a:schemeClr val="tx1"/>
              </a:solidFill>
            </a:endParaRPr>
          </a:p>
          <a:p>
            <a:pPr marL="342900" indent="-342900">
              <a:buFontTx/>
              <a:buChar char="-"/>
            </a:pPr>
            <a:r>
              <a:rPr lang="fr-FR" sz="1800" b="1" dirty="0">
                <a:solidFill>
                  <a:schemeClr val="tx1"/>
                </a:solidFill>
              </a:rPr>
              <a:t>L'affectation en lycée général et technologique </a:t>
            </a:r>
            <a:r>
              <a:rPr lang="fr-FR" sz="1800" dirty="0">
                <a:solidFill>
                  <a:schemeClr val="tx1"/>
                </a:solidFill>
              </a:rPr>
              <a:t>est sectorisée. Le lycée de secteur est défini par </a:t>
            </a:r>
            <a:r>
              <a:rPr lang="fr-FR" sz="1800" dirty="0">
                <a:solidFill>
                  <a:schemeClr val="accent1"/>
                </a:solidFill>
              </a:rPr>
              <a:t>l'adresse</a:t>
            </a:r>
            <a:r>
              <a:rPr lang="fr-FR" sz="1800" dirty="0">
                <a:solidFill>
                  <a:schemeClr val="tx1"/>
                </a:solidFill>
              </a:rPr>
              <a:t> de la famille. </a:t>
            </a:r>
          </a:p>
          <a:p>
            <a:r>
              <a:rPr lang="fr-FR" sz="1800" dirty="0">
                <a:solidFill>
                  <a:schemeClr val="tx1"/>
                </a:solidFill>
              </a:rPr>
              <a:t>Le LGT Claude de France à Romorantin est le lycée de secteur pour les élèves résidant sur Selles sur Cher/Romorantin. </a:t>
            </a:r>
          </a:p>
          <a:p>
            <a:r>
              <a:rPr lang="fr-FR" sz="1800" dirty="0">
                <a:solidFill>
                  <a:schemeClr val="tx1"/>
                </a:solidFill>
              </a:rPr>
              <a:t>Celui des élèves résidant à la </a:t>
            </a:r>
            <a:r>
              <a:rPr lang="fr-FR" sz="1800" dirty="0" err="1">
                <a:solidFill>
                  <a:schemeClr val="tx1"/>
                </a:solidFill>
              </a:rPr>
              <a:t>Vernelle</a:t>
            </a:r>
            <a:r>
              <a:rPr lang="fr-FR" sz="1800" dirty="0">
                <a:solidFill>
                  <a:schemeClr val="tx1"/>
                </a:solidFill>
              </a:rPr>
              <a:t> est à Châteauroux, lycée Jean Giraudoux.</a:t>
            </a:r>
          </a:p>
          <a:p>
            <a:r>
              <a:rPr lang="fr-FR" dirty="0">
                <a:solidFill>
                  <a:schemeClr val="tx1"/>
                </a:solidFill>
              </a:rPr>
              <a:t>Vous pouvez saisir jusqu’à 8 vœux + 5 hors académie</a:t>
            </a:r>
          </a:p>
          <a:p>
            <a:r>
              <a:rPr lang="fr-FR" dirty="0">
                <a:solidFill>
                  <a:schemeClr val="tx1"/>
                </a:solidFill>
              </a:rPr>
              <a:t>Les vœux doivent être classés</a:t>
            </a:r>
          </a:p>
          <a:p>
            <a:pPr marL="0" indent="0">
              <a:buNone/>
            </a:pPr>
            <a:endParaRPr lang="fr-FR" dirty="0">
              <a:solidFill>
                <a:schemeClr val="tx1"/>
              </a:solidFill>
            </a:endParaRPr>
          </a:p>
          <a:p>
            <a:pPr marL="0" indent="0">
              <a:buNone/>
            </a:pPr>
            <a:r>
              <a:rPr lang="fr-FR" dirty="0">
                <a:solidFill>
                  <a:schemeClr val="tx1"/>
                </a:solidFill>
              </a:rPr>
              <a:t>Dans tous les cas, </a:t>
            </a:r>
            <a:r>
              <a:rPr lang="fr-FR" dirty="0">
                <a:solidFill>
                  <a:srgbClr val="0070C0"/>
                </a:solidFill>
              </a:rPr>
              <a:t>il est obligatoire de saisir l</a:t>
            </a:r>
            <a:r>
              <a:rPr lang="fr-FR" sz="1800" dirty="0">
                <a:solidFill>
                  <a:srgbClr val="0070C0"/>
                </a:solidFill>
              </a:rPr>
              <a:t>e vœu</a:t>
            </a:r>
            <a:r>
              <a:rPr lang="fr-FR" dirty="0">
                <a:solidFill>
                  <a:srgbClr val="0070C0"/>
                </a:solidFill>
              </a:rPr>
              <a:t> du lycée de secteur </a:t>
            </a:r>
            <a:endParaRPr lang="fr-FR" dirty="0"/>
          </a:p>
        </p:txBody>
      </p:sp>
    </p:spTree>
    <p:extLst>
      <p:ext uri="{BB962C8B-B14F-4D97-AF65-F5344CB8AC3E}">
        <p14:creationId xmlns:p14="http://schemas.microsoft.com/office/powerpoint/2010/main" val="403900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idx="1"/>
          </p:nvPr>
        </p:nvSpPr>
        <p:spPr>
          <a:xfrm>
            <a:off x="2258568" y="411480"/>
            <a:ext cx="9776396" cy="5033398"/>
          </a:xfrm>
        </p:spPr>
        <p:txBody>
          <a:bodyPr>
            <a:normAutofit/>
          </a:bodyPr>
          <a:lstStyle/>
          <a:p>
            <a:pPr marL="342900" indent="-342900">
              <a:buFontTx/>
              <a:buChar char="-"/>
            </a:pPr>
            <a:r>
              <a:rPr lang="fr-FR" sz="1800" b="1" dirty="0">
                <a:solidFill>
                  <a:schemeClr val="tx1"/>
                </a:solidFill>
              </a:rPr>
              <a:t>L'affectation en voie professionnelle </a:t>
            </a:r>
            <a:r>
              <a:rPr lang="fr-FR" sz="1800" dirty="0">
                <a:solidFill>
                  <a:schemeClr val="tx1"/>
                </a:solidFill>
              </a:rPr>
              <a:t>est académique</a:t>
            </a:r>
          </a:p>
          <a:p>
            <a:pPr lvl="1" indent="-342900">
              <a:buFontTx/>
              <a:buChar char="-"/>
            </a:pPr>
            <a:r>
              <a:rPr lang="fr-FR" dirty="0">
                <a:solidFill>
                  <a:schemeClr val="tx1"/>
                </a:solidFill>
              </a:rPr>
              <a:t>Pas de sectorisation = pas de priorité géographique</a:t>
            </a:r>
          </a:p>
          <a:p>
            <a:pPr lvl="1" indent="-342900">
              <a:buFontTx/>
              <a:buChar char="-"/>
            </a:pPr>
            <a:r>
              <a:rPr lang="fr-FR" dirty="0">
                <a:solidFill>
                  <a:schemeClr val="tx1"/>
                </a:solidFill>
              </a:rPr>
              <a:t>bonus géographique pour un établissement de son académie</a:t>
            </a:r>
          </a:p>
          <a:p>
            <a:pPr marL="400050" lvl="1" indent="0">
              <a:buNone/>
            </a:pPr>
            <a:endParaRPr lang="fr-FR" dirty="0">
              <a:solidFill>
                <a:schemeClr val="tx1"/>
              </a:solidFill>
            </a:endParaRPr>
          </a:p>
          <a:p>
            <a:pPr marL="400050" lvl="1" indent="0">
              <a:buNone/>
            </a:pPr>
            <a:r>
              <a:rPr lang="fr-FR" b="1" dirty="0">
                <a:solidFill>
                  <a:schemeClr val="accent1"/>
                </a:solidFill>
              </a:rPr>
              <a:t>Affectation en 1</a:t>
            </a:r>
            <a:r>
              <a:rPr lang="fr-FR" b="1" baseline="30000" dirty="0">
                <a:solidFill>
                  <a:schemeClr val="accent1"/>
                </a:solidFill>
              </a:rPr>
              <a:t>ère</a:t>
            </a:r>
            <a:r>
              <a:rPr lang="fr-FR" b="1" dirty="0">
                <a:solidFill>
                  <a:schemeClr val="accent1"/>
                </a:solidFill>
              </a:rPr>
              <a:t> année de CAP </a:t>
            </a:r>
            <a:r>
              <a:rPr lang="fr-FR" dirty="0">
                <a:solidFill>
                  <a:schemeClr val="tx1"/>
                </a:solidFill>
              </a:rPr>
              <a:t>: en priorité aux élèves issus de 3è SEGPA</a:t>
            </a:r>
          </a:p>
          <a:p>
            <a:pPr lvl="1" indent="-342900">
              <a:buFontTx/>
              <a:buChar char="-"/>
            </a:pPr>
            <a:r>
              <a:rPr lang="fr-FR" dirty="0">
                <a:solidFill>
                  <a:schemeClr val="tx1"/>
                </a:solidFill>
              </a:rPr>
              <a:t>Quelques CAP accueillent prioritairement 3</a:t>
            </a:r>
            <a:r>
              <a:rPr lang="fr-FR" baseline="30000" dirty="0">
                <a:solidFill>
                  <a:schemeClr val="tx1"/>
                </a:solidFill>
              </a:rPr>
              <a:t>ème</a:t>
            </a:r>
            <a:r>
              <a:rPr lang="fr-FR" dirty="0">
                <a:solidFill>
                  <a:schemeClr val="tx1"/>
                </a:solidFill>
              </a:rPr>
              <a:t> générale et prépa-métiers</a:t>
            </a:r>
          </a:p>
          <a:p>
            <a:pPr lvl="1" indent="-342900">
              <a:buFontTx/>
              <a:buChar char="-"/>
            </a:pPr>
            <a:r>
              <a:rPr lang="fr-FR" dirty="0">
                <a:solidFill>
                  <a:schemeClr val="tx1"/>
                </a:solidFill>
              </a:rPr>
              <a:t>Formations à recrutement particulier* : dossiers de candidature à déposer </a:t>
            </a:r>
            <a:r>
              <a:rPr lang="fr-FR" b="1" dirty="0">
                <a:solidFill>
                  <a:schemeClr val="tx1"/>
                </a:solidFill>
              </a:rPr>
              <a:t>avant le 15 mai</a:t>
            </a:r>
          </a:p>
          <a:p>
            <a:pPr lvl="1" indent="-342900">
              <a:buFontTx/>
              <a:buChar char="-"/>
            </a:pPr>
            <a:endParaRPr lang="fr-FR" dirty="0">
              <a:solidFill>
                <a:schemeClr val="tx1"/>
              </a:solidFill>
            </a:endParaRPr>
          </a:p>
          <a:p>
            <a:pPr marL="400050" lvl="1" indent="0">
              <a:buNone/>
            </a:pPr>
            <a:r>
              <a:rPr lang="fr-FR" b="1" dirty="0">
                <a:solidFill>
                  <a:schemeClr val="accent1"/>
                </a:solidFill>
              </a:rPr>
              <a:t>Affectation en 2de professionnelle </a:t>
            </a:r>
            <a:r>
              <a:rPr lang="fr-FR" dirty="0">
                <a:solidFill>
                  <a:schemeClr val="tx1"/>
                </a:solidFill>
              </a:rPr>
              <a:t>: par famille de métiers</a:t>
            </a:r>
          </a:p>
          <a:p>
            <a:pPr lvl="1" indent="-342900">
              <a:buFontTx/>
              <a:buChar char="-"/>
            </a:pPr>
            <a:r>
              <a:rPr lang="fr-FR" dirty="0">
                <a:solidFill>
                  <a:schemeClr val="tx1"/>
                </a:solidFill>
              </a:rPr>
              <a:t>L’entrée en première (= choix de la spécialité) peut nécessiter un changement d’établissement </a:t>
            </a:r>
          </a:p>
          <a:p>
            <a:pPr marL="0" indent="0">
              <a:buNone/>
            </a:pPr>
            <a:endParaRPr lang="fr-FR" sz="1800" dirty="0">
              <a:solidFill>
                <a:schemeClr val="tx1"/>
              </a:solidFill>
            </a:endParaRPr>
          </a:p>
          <a:p>
            <a:pPr marL="0" indent="0">
              <a:buNone/>
            </a:pPr>
            <a:r>
              <a:rPr lang="fr-FR" sz="1200" dirty="0"/>
              <a:t>* CAP agent de sécurité, bijouterie, ébénisterie, cuisine marine nationale….</a:t>
            </a:r>
          </a:p>
        </p:txBody>
      </p:sp>
    </p:spTree>
    <p:extLst>
      <p:ext uri="{BB962C8B-B14F-4D97-AF65-F5344CB8AC3E}">
        <p14:creationId xmlns:p14="http://schemas.microsoft.com/office/powerpoint/2010/main" val="79992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dirty="0">
                <a:solidFill>
                  <a:schemeClr val="accent1"/>
                </a:solidFill>
              </a:rPr>
              <a:t>Eléments pris en compte :</a:t>
            </a:r>
            <a:br>
              <a:rPr lang="fr-FR" dirty="0"/>
            </a:br>
            <a:br>
              <a:rPr lang="fr-FR" dirty="0"/>
            </a:br>
            <a:endParaRPr lang="fr-FR" dirty="0"/>
          </a:p>
        </p:txBody>
      </p:sp>
      <p:sp>
        <p:nvSpPr>
          <p:cNvPr id="10" name="Espace réservé du texte 9"/>
          <p:cNvSpPr>
            <a:spLocks noGrp="1"/>
          </p:cNvSpPr>
          <p:nvPr>
            <p:ph idx="1"/>
          </p:nvPr>
        </p:nvSpPr>
        <p:spPr>
          <a:xfrm>
            <a:off x="2359152" y="1362456"/>
            <a:ext cx="9145460" cy="4548766"/>
          </a:xfrm>
        </p:spPr>
        <p:txBody>
          <a:bodyPr>
            <a:normAutofit/>
          </a:bodyPr>
          <a:lstStyle/>
          <a:p>
            <a:pPr marL="342900" indent="-342900">
              <a:buFontTx/>
              <a:buChar char="-"/>
            </a:pPr>
            <a:r>
              <a:rPr lang="fr-FR" sz="1800" b="1" dirty="0">
                <a:solidFill>
                  <a:schemeClr val="tx1"/>
                </a:solidFill>
              </a:rPr>
              <a:t>Les résultats scolaires </a:t>
            </a:r>
            <a:r>
              <a:rPr lang="fr-FR" b="1" dirty="0">
                <a:solidFill>
                  <a:schemeClr val="tx1"/>
                </a:solidFill>
              </a:rPr>
              <a:t>: </a:t>
            </a:r>
            <a:r>
              <a:rPr lang="fr-FR" sz="1800" dirty="0">
                <a:solidFill>
                  <a:schemeClr val="tx1"/>
                </a:solidFill>
              </a:rPr>
              <a:t>compétences du socle commun et bulletins</a:t>
            </a:r>
          </a:p>
          <a:p>
            <a:pPr marL="342900" indent="-342900">
              <a:buFontTx/>
              <a:buChar char="-"/>
            </a:pPr>
            <a:r>
              <a:rPr lang="fr-FR" b="1" dirty="0">
                <a:solidFill>
                  <a:schemeClr val="tx1"/>
                </a:solidFill>
              </a:rPr>
              <a:t>Voie professionnelle : coefficients attribuées </a:t>
            </a:r>
            <a:r>
              <a:rPr lang="fr-FR" dirty="0">
                <a:solidFill>
                  <a:schemeClr val="tx1"/>
                </a:solidFill>
              </a:rPr>
              <a:t>à certaines matières selon les exigences de chaque formation</a:t>
            </a:r>
          </a:p>
          <a:p>
            <a:pPr marL="342900" indent="-342900">
              <a:buFontTx/>
              <a:buChar char="-"/>
            </a:pPr>
            <a:r>
              <a:rPr lang="fr-FR" b="1" dirty="0">
                <a:solidFill>
                  <a:schemeClr val="tx1"/>
                </a:solidFill>
              </a:rPr>
              <a:t>Bonus</a:t>
            </a:r>
            <a:r>
              <a:rPr lang="fr-FR" dirty="0">
                <a:solidFill>
                  <a:schemeClr val="tx1"/>
                </a:solidFill>
              </a:rPr>
              <a:t> </a:t>
            </a:r>
          </a:p>
          <a:p>
            <a:pPr lvl="1" indent="-342900">
              <a:buFontTx/>
              <a:buChar char="-"/>
            </a:pPr>
            <a:r>
              <a:rPr lang="fr-FR" dirty="0">
                <a:solidFill>
                  <a:schemeClr val="tx1"/>
                </a:solidFill>
              </a:rPr>
              <a:t>pour une demande en voie professionnelle </a:t>
            </a:r>
          </a:p>
          <a:p>
            <a:pPr lvl="1" indent="-342900">
              <a:buFontTx/>
              <a:buChar char="-"/>
            </a:pPr>
            <a:r>
              <a:rPr lang="fr-FR" dirty="0">
                <a:solidFill>
                  <a:schemeClr val="tx1"/>
                </a:solidFill>
              </a:rPr>
              <a:t>lié au statut de boursier pour une entrée en 2de GT</a:t>
            </a:r>
          </a:p>
          <a:p>
            <a:pPr lvl="1" indent="-342900">
              <a:buFontTx/>
              <a:buChar char="-"/>
            </a:pPr>
            <a:r>
              <a:rPr lang="fr-FR" dirty="0">
                <a:solidFill>
                  <a:schemeClr val="tx1"/>
                </a:solidFill>
              </a:rPr>
              <a:t>lié à une demande d’assouplissement de carte scolaire pour une entrée en 2de GT</a:t>
            </a:r>
          </a:p>
          <a:p>
            <a:pPr marL="400050" lvl="1" indent="0">
              <a:buNone/>
            </a:pPr>
            <a:r>
              <a:rPr lang="fr-FR" sz="1400" i="1" dirty="0">
                <a:solidFill>
                  <a:schemeClr val="tx1"/>
                </a:solidFill>
              </a:rPr>
              <a:t>Handicap, prise en charge médicale, frère ou sœur scolarisé dans l’établissement souhaité, domicile situé en limite de secteur (la </a:t>
            </a:r>
            <a:r>
              <a:rPr lang="fr-FR" sz="1400" i="1" dirty="0" err="1">
                <a:solidFill>
                  <a:schemeClr val="tx1"/>
                </a:solidFill>
              </a:rPr>
              <a:t>Vernelle</a:t>
            </a:r>
            <a:r>
              <a:rPr lang="fr-FR" sz="1400" i="1" dirty="0">
                <a:solidFill>
                  <a:schemeClr val="tx1"/>
                </a:solidFill>
              </a:rPr>
              <a:t>) : dans la limite des capacités d’accueil de l’établissement</a:t>
            </a:r>
          </a:p>
          <a:p>
            <a:pPr marL="342900" indent="-342900">
              <a:buFontTx/>
              <a:buChar char="-"/>
            </a:pPr>
            <a:endParaRPr lang="fr-FR" dirty="0">
              <a:solidFill>
                <a:schemeClr val="tx1"/>
              </a:solidFill>
            </a:endParaRPr>
          </a:p>
          <a:p>
            <a:pPr marL="342900" indent="-342900">
              <a:buFontTx/>
              <a:buChar char="-"/>
            </a:pPr>
            <a:endParaRPr lang="fr-FR" sz="1800" dirty="0">
              <a:solidFill>
                <a:schemeClr val="tx1"/>
              </a:solidFill>
            </a:endParaRPr>
          </a:p>
          <a:p>
            <a:pPr marL="0" indent="0">
              <a:buNone/>
            </a:pPr>
            <a:endParaRPr lang="fr-FR" dirty="0"/>
          </a:p>
        </p:txBody>
      </p:sp>
    </p:spTree>
    <p:extLst>
      <p:ext uri="{BB962C8B-B14F-4D97-AF65-F5344CB8AC3E}">
        <p14:creationId xmlns:p14="http://schemas.microsoft.com/office/powerpoint/2010/main" val="1539507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F841C0B7-9F12-4014-BD87-7A47B0BEEC78}"/>
              </a:ext>
            </a:extLst>
          </p:cNvPr>
          <p:cNvPicPr>
            <a:picLocks noGrp="1" noChangeAspect="1"/>
          </p:cNvPicPr>
          <p:nvPr>
            <p:ph sz="half" idx="2"/>
          </p:nvPr>
        </p:nvPicPr>
        <p:blipFill>
          <a:blip r:embed="rId2"/>
          <a:stretch>
            <a:fillRect/>
          </a:stretch>
        </p:blipFill>
        <p:spPr>
          <a:xfrm>
            <a:off x="1470775" y="131017"/>
            <a:ext cx="5276773" cy="6595966"/>
          </a:xfrm>
          <a:prstGeom prst="rect">
            <a:avLst/>
          </a:prstGeom>
        </p:spPr>
      </p:pic>
      <p:sp>
        <p:nvSpPr>
          <p:cNvPr id="5" name="Espace réservé du texte 4">
            <a:extLst>
              <a:ext uri="{FF2B5EF4-FFF2-40B4-BE49-F238E27FC236}">
                <a16:creationId xmlns:a16="http://schemas.microsoft.com/office/drawing/2014/main" id="{C1910F28-4C3B-4600-9B6A-DB3AB30ECE57}"/>
              </a:ext>
            </a:extLst>
          </p:cNvPr>
          <p:cNvSpPr>
            <a:spLocks noGrp="1"/>
          </p:cNvSpPr>
          <p:nvPr>
            <p:ph type="body" sz="quarter" idx="3"/>
          </p:nvPr>
        </p:nvSpPr>
        <p:spPr>
          <a:xfrm>
            <a:off x="7086600" y="1189299"/>
            <a:ext cx="4946904" cy="576262"/>
          </a:xfrm>
        </p:spPr>
        <p:txBody>
          <a:bodyPr/>
          <a:lstStyle/>
          <a:p>
            <a:r>
              <a:rPr lang="fr-FR" sz="3200" b="1" dirty="0">
                <a:solidFill>
                  <a:schemeClr val="accent1"/>
                </a:solidFill>
                <a:latin typeface="+mj-lt"/>
                <a:ea typeface="+mj-ea"/>
                <a:cs typeface="+mj-cs"/>
              </a:rPr>
              <a:t>Formuler</a:t>
            </a:r>
            <a:r>
              <a:rPr lang="fr-FR" sz="3200" b="1" dirty="0"/>
              <a:t> </a:t>
            </a:r>
            <a:r>
              <a:rPr lang="fr-FR" sz="3200" b="1" dirty="0">
                <a:solidFill>
                  <a:schemeClr val="accent1"/>
                </a:solidFill>
                <a:latin typeface="+mj-lt"/>
                <a:ea typeface="+mj-ea"/>
                <a:cs typeface="+mj-cs"/>
              </a:rPr>
              <a:t>les demandes</a:t>
            </a:r>
            <a:r>
              <a:rPr lang="fr-FR" sz="3200" b="1" dirty="0"/>
              <a:t> </a:t>
            </a:r>
            <a:endParaRPr lang="fr-FR" sz="3200" b="1" dirty="0">
              <a:solidFill>
                <a:schemeClr val="accent1"/>
              </a:solidFill>
              <a:latin typeface="+mj-lt"/>
              <a:ea typeface="+mj-ea"/>
              <a:cs typeface="+mj-cs"/>
            </a:endParaRPr>
          </a:p>
        </p:txBody>
      </p:sp>
      <p:sp>
        <p:nvSpPr>
          <p:cNvPr id="6" name="Espace réservé du contenu 5">
            <a:extLst>
              <a:ext uri="{FF2B5EF4-FFF2-40B4-BE49-F238E27FC236}">
                <a16:creationId xmlns:a16="http://schemas.microsoft.com/office/drawing/2014/main" id="{A9EE8D45-7226-4FE6-9610-DAD73F5C143D}"/>
              </a:ext>
            </a:extLst>
          </p:cNvPr>
          <p:cNvSpPr>
            <a:spLocks noGrp="1"/>
          </p:cNvSpPr>
          <p:nvPr>
            <p:ph sz="quarter" idx="4"/>
          </p:nvPr>
        </p:nvSpPr>
        <p:spPr/>
        <p:txBody>
          <a:bodyPr>
            <a:normAutofit fontScale="85000" lnSpcReduction="20000"/>
          </a:bodyPr>
          <a:lstStyle/>
          <a:p>
            <a:pPr marL="228600">
              <a:lnSpc>
                <a:spcPct val="107000"/>
              </a:lnSpc>
              <a:spcAft>
                <a:spcPts val="600"/>
              </a:spcAft>
            </a:pPr>
            <a:r>
              <a:rPr lang="fr-FR" dirty="0">
                <a:latin typeface="Calibri" panose="020F0502020204030204" pitchFamily="34" charset="0"/>
                <a:ea typeface="Times New Roman" panose="02020603050405020304" pitchFamily="18" charset="0"/>
                <a:cs typeface="Arial" panose="020B0604020202020204" pitchFamily="34" charset="0"/>
              </a:rPr>
              <a:t>Vous pouvez saisir au maximum : </a:t>
            </a:r>
          </a:p>
          <a:p>
            <a:pPr marL="0" indent="0">
              <a:lnSpc>
                <a:spcPct val="107000"/>
              </a:lnSpc>
              <a:spcAft>
                <a:spcPts val="600"/>
              </a:spcAft>
              <a:buNone/>
            </a:pPr>
            <a:r>
              <a:rPr lang="fr-FR" dirty="0">
                <a:latin typeface="Calibri" panose="020F0502020204030204" pitchFamily="34" charset="0"/>
                <a:ea typeface="Times New Roman" panose="02020603050405020304" pitchFamily="18" charset="0"/>
                <a:cs typeface="Arial" panose="020B0604020202020204" pitchFamily="34" charset="0"/>
              </a:rPr>
              <a:t>8 vœux dans l’académie d’Orléans-Tours</a:t>
            </a:r>
          </a:p>
          <a:p>
            <a:pPr marL="0" indent="0">
              <a:lnSpc>
                <a:spcPct val="107000"/>
              </a:lnSpc>
              <a:spcAft>
                <a:spcPts val="600"/>
              </a:spcAft>
              <a:buNone/>
            </a:pPr>
            <a:r>
              <a:rPr lang="fr-FR" dirty="0">
                <a:latin typeface="Calibri" panose="020F0502020204030204" pitchFamily="34" charset="0"/>
                <a:ea typeface="Times New Roman" panose="02020603050405020304" pitchFamily="18" charset="0"/>
                <a:cs typeface="Arial" panose="020B0604020202020204" pitchFamily="34" charset="0"/>
              </a:rPr>
              <a:t>5 vœux hors académie</a:t>
            </a:r>
          </a:p>
          <a:p>
            <a:pPr marL="228600">
              <a:lnSpc>
                <a:spcPct val="107000"/>
              </a:lnSpc>
              <a:spcAft>
                <a:spcPts val="600"/>
              </a:spcAft>
            </a:pPr>
            <a:r>
              <a:rPr lang="fr-FR" dirty="0">
                <a:latin typeface="Calibri" panose="020F0502020204030204" pitchFamily="34" charset="0"/>
                <a:ea typeface="Calibri" panose="020F0502020204030204" pitchFamily="34" charset="0"/>
                <a:cs typeface="Times New Roman" panose="02020603050405020304" pitchFamily="18" charset="0"/>
              </a:rPr>
              <a:t>Les vœux doivent être </a:t>
            </a:r>
            <a:r>
              <a:rPr lang="fr-FR" b="1" dirty="0">
                <a:latin typeface="Calibri" panose="020F0502020204030204" pitchFamily="34" charset="0"/>
                <a:ea typeface="Calibri" panose="020F0502020204030204" pitchFamily="34" charset="0"/>
                <a:cs typeface="Times New Roman" panose="02020603050405020304" pitchFamily="18" charset="0"/>
              </a:rPr>
              <a:t>classés</a:t>
            </a:r>
          </a:p>
          <a:p>
            <a:pPr marL="228600">
              <a:lnSpc>
                <a:spcPct val="107000"/>
              </a:lnSpc>
              <a:spcAft>
                <a:spcPts val="600"/>
              </a:spcAft>
            </a:pPr>
            <a:r>
              <a:rPr lang="fr-FR" dirty="0">
                <a:latin typeface="Calibri" panose="020F0502020204030204" pitchFamily="34" charset="0"/>
                <a:ea typeface="Times New Roman" panose="02020603050405020304" pitchFamily="18" charset="0"/>
                <a:cs typeface="Arial" panose="020B0604020202020204" pitchFamily="34" charset="0"/>
              </a:rPr>
              <a:t>Chaque demande peut être modifiée, supprimée, l’ordre modifié.</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600"/>
              </a:spcAft>
            </a:pPr>
            <a:r>
              <a:rPr lang="fr-FR" dirty="0">
                <a:latin typeface="Calibri" panose="020F0502020204030204" pitchFamily="34" charset="0"/>
                <a:ea typeface="Times New Roman" panose="02020603050405020304" pitchFamily="18" charset="0"/>
                <a:cs typeface="Arial" panose="020B0604020202020204" pitchFamily="34" charset="0"/>
              </a:rPr>
              <a:t>Les demandes doivent être validées.</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600"/>
              </a:spcAft>
            </a:pPr>
            <a:r>
              <a:rPr lang="fr-FR" dirty="0">
                <a:latin typeface="Calibri" panose="020F0502020204030204" pitchFamily="34" charset="0"/>
                <a:ea typeface="Times New Roman" panose="02020603050405020304" pitchFamily="18" charset="0"/>
                <a:cs typeface="Arial" panose="020B0604020202020204" pitchFamily="34" charset="0"/>
              </a:rPr>
              <a:t>Un récapitulatif des demandes peut être téléchargé</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14866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DAD8511-D41A-4011-94E3-97D85B9993A0}"/>
              </a:ext>
            </a:extLst>
          </p:cNvPr>
          <p:cNvSpPr txBox="1"/>
          <p:nvPr/>
        </p:nvSpPr>
        <p:spPr>
          <a:xfrm>
            <a:off x="2596896" y="2002537"/>
            <a:ext cx="6545007" cy="2585323"/>
          </a:xfrm>
          <a:prstGeom prst="rect">
            <a:avLst/>
          </a:prstGeom>
          <a:noFill/>
        </p:spPr>
        <p:txBody>
          <a:bodyPr wrap="square">
            <a:spAutoFit/>
          </a:bodyPr>
          <a:lstStyle/>
          <a:p>
            <a:pPr marL="0" indent="0">
              <a:buNone/>
            </a:pPr>
            <a:r>
              <a:rPr lang="fr-FR" b="1" i="1" dirty="0">
                <a:solidFill>
                  <a:schemeClr val="accent1"/>
                </a:solidFill>
              </a:rPr>
              <a:t>Le tour principal est précédé d’un pré-tour</a:t>
            </a:r>
            <a:r>
              <a:rPr lang="fr-FR" dirty="0"/>
              <a:t>, permettant aux élèves de 3</a:t>
            </a:r>
            <a:r>
              <a:rPr lang="fr-FR" baseline="30000" dirty="0"/>
              <a:t>ème</a:t>
            </a:r>
            <a:r>
              <a:rPr lang="fr-FR" dirty="0"/>
              <a:t> demandant une voie professionnelle de sécuriser leurs vœux</a:t>
            </a:r>
          </a:p>
          <a:p>
            <a:pPr marL="0" indent="0">
              <a:buNone/>
            </a:pPr>
            <a:endParaRPr lang="fr-FR" dirty="0"/>
          </a:p>
          <a:p>
            <a:r>
              <a:rPr lang="fr-FR" b="1" dirty="0"/>
              <a:t>13juin: </a:t>
            </a:r>
            <a:r>
              <a:rPr lang="fr-FR" dirty="0"/>
              <a:t>pré-tour</a:t>
            </a:r>
          </a:p>
          <a:p>
            <a:endParaRPr lang="fr-FR" dirty="0"/>
          </a:p>
          <a:p>
            <a:r>
              <a:rPr lang="fr-FR" dirty="0"/>
              <a:t>Les élèves dont aucun des vœux n’aura été sécurisé seront contacté par le collège et invité à</a:t>
            </a:r>
            <a:r>
              <a:rPr lang="fr-FR" b="1" dirty="0"/>
              <a:t> formuler  2 nouveaux vœux.</a:t>
            </a:r>
          </a:p>
        </p:txBody>
      </p:sp>
    </p:spTree>
    <p:extLst>
      <p:ext uri="{BB962C8B-B14F-4D97-AF65-F5344CB8AC3E}">
        <p14:creationId xmlns:p14="http://schemas.microsoft.com/office/powerpoint/2010/main" val="117056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9703" y="1258350"/>
            <a:ext cx="8534910" cy="3519032"/>
          </a:xfrm>
        </p:spPr>
        <p:txBody>
          <a:bodyPr>
            <a:normAutofit fontScale="90000"/>
          </a:bodyPr>
          <a:lstStyle/>
          <a:p>
            <a:br>
              <a:rPr lang="fr-FR" dirty="0"/>
            </a:br>
            <a:br>
              <a:rPr lang="fr-FR" dirty="0"/>
            </a:br>
            <a:r>
              <a:rPr lang="fr-FR" sz="3600" dirty="0"/>
              <a:t>DNB, orientation, bourses, livret scolaire : tout se fait en ligne</a:t>
            </a:r>
            <a:br>
              <a:rPr lang="fr-FR" b="1" dirty="0"/>
            </a:br>
            <a:endParaRPr lang="fr-FR" dirty="0"/>
          </a:p>
        </p:txBody>
      </p:sp>
    </p:spTree>
    <p:extLst>
      <p:ext uri="{BB962C8B-B14F-4D97-AF65-F5344CB8AC3E}">
        <p14:creationId xmlns:p14="http://schemas.microsoft.com/office/powerpoint/2010/main" val="293470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2F28B44A-FC3D-4036-ABF1-BB6A5D513B4C}"/>
              </a:ext>
            </a:extLst>
          </p:cNvPr>
          <p:cNvPicPr>
            <a:picLocks noGrp="1" noChangeAspect="1"/>
          </p:cNvPicPr>
          <p:nvPr>
            <p:ph sz="half" idx="1"/>
          </p:nvPr>
        </p:nvPicPr>
        <p:blipFill>
          <a:blip r:embed="rId2"/>
          <a:stretch>
            <a:fillRect/>
          </a:stretch>
        </p:blipFill>
        <p:spPr>
          <a:xfrm>
            <a:off x="1500753" y="343949"/>
            <a:ext cx="5041009" cy="5702125"/>
          </a:xfrm>
        </p:spPr>
      </p:pic>
      <p:sp>
        <p:nvSpPr>
          <p:cNvPr id="4" name="Espace réservé du contenu 3">
            <a:extLst>
              <a:ext uri="{FF2B5EF4-FFF2-40B4-BE49-F238E27FC236}">
                <a16:creationId xmlns:a16="http://schemas.microsoft.com/office/drawing/2014/main" id="{D863DA3E-6924-4384-94BD-E29CCAAA619A}"/>
              </a:ext>
            </a:extLst>
          </p:cNvPr>
          <p:cNvSpPr>
            <a:spLocks noGrp="1"/>
          </p:cNvSpPr>
          <p:nvPr>
            <p:ph sz="half" idx="2"/>
          </p:nvPr>
        </p:nvSpPr>
        <p:spPr/>
        <p:txBody>
          <a:bodyPr/>
          <a:lstStyle/>
          <a:p>
            <a:r>
              <a:rPr lang="fr-FR" dirty="0"/>
              <a:t>Voir l’avis du conseil de classe </a:t>
            </a:r>
            <a:r>
              <a:rPr lang="fr-FR" b="1" dirty="0"/>
              <a:t>et répondre</a:t>
            </a:r>
          </a:p>
        </p:txBody>
      </p:sp>
    </p:spTree>
    <p:extLst>
      <p:ext uri="{BB962C8B-B14F-4D97-AF65-F5344CB8AC3E}">
        <p14:creationId xmlns:p14="http://schemas.microsoft.com/office/powerpoint/2010/main" val="384806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0B60C-8E7D-4087-8C0E-5176E9B8D39E}"/>
              </a:ext>
            </a:extLst>
          </p:cNvPr>
          <p:cNvSpPr>
            <a:spLocks noGrp="1"/>
          </p:cNvSpPr>
          <p:nvPr>
            <p:ph type="title"/>
          </p:nvPr>
        </p:nvSpPr>
        <p:spPr>
          <a:xfrm>
            <a:off x="2298584" y="117446"/>
            <a:ext cx="6150472" cy="586642"/>
          </a:xfrm>
        </p:spPr>
        <p:txBody>
          <a:bodyPr>
            <a:normAutofit/>
          </a:bodyPr>
          <a:lstStyle/>
          <a:p>
            <a:r>
              <a:rPr lang="fr-FR" b="1" dirty="0"/>
              <a:t>Confirmation d’enregistrement de la saisie</a:t>
            </a:r>
          </a:p>
        </p:txBody>
      </p:sp>
      <p:sp>
        <p:nvSpPr>
          <p:cNvPr id="3" name="Espace réservé du contenu 2">
            <a:extLst>
              <a:ext uri="{FF2B5EF4-FFF2-40B4-BE49-F238E27FC236}">
                <a16:creationId xmlns:a16="http://schemas.microsoft.com/office/drawing/2014/main" id="{924FCA6C-D129-4FAA-B06E-26438AA60C0D}"/>
              </a:ext>
            </a:extLst>
          </p:cNvPr>
          <p:cNvSpPr>
            <a:spLocks noGrp="1"/>
          </p:cNvSpPr>
          <p:nvPr>
            <p:ph idx="1"/>
          </p:nvPr>
        </p:nvSpPr>
        <p:spPr>
          <a:xfrm>
            <a:off x="1520952" y="704088"/>
            <a:ext cx="10863072" cy="3106793"/>
          </a:xfrm>
        </p:spPr>
        <p:txBody>
          <a:bodyPr/>
          <a:lstStyle/>
          <a:p>
            <a:r>
              <a:rPr lang="fr-FR" dirty="0"/>
              <a:t>L’enregistrement par les familles de leurs demandes sur le service en ligne engendre l’envoi d’un courriel qui récapitule leur saisie et précise les choix d’orientation déduits. </a:t>
            </a:r>
          </a:p>
          <a:p>
            <a:r>
              <a:rPr lang="fr-FR" dirty="0"/>
              <a:t>Les deux représentants sont destinataires du courriel. Seul le représentant à l’origine de la saisie peut apporter des modifications. </a:t>
            </a:r>
          </a:p>
          <a:p>
            <a:r>
              <a:rPr lang="fr-FR" dirty="0"/>
              <a:t>Si l’autre représentant légal souhaite apporter des modifications, il est invité à prendre contact avec la personne à l’origine de la saisie ou à contacter l’établissement de l’élève</a:t>
            </a:r>
          </a:p>
        </p:txBody>
      </p:sp>
      <p:pic>
        <p:nvPicPr>
          <p:cNvPr id="6" name="Image 5">
            <a:extLst>
              <a:ext uri="{FF2B5EF4-FFF2-40B4-BE49-F238E27FC236}">
                <a16:creationId xmlns:a16="http://schemas.microsoft.com/office/drawing/2014/main" id="{058C8A03-A0E4-4C44-81C0-3AE13D23033F}"/>
              </a:ext>
            </a:extLst>
          </p:cNvPr>
          <p:cNvPicPr>
            <a:picLocks noChangeAspect="1"/>
          </p:cNvPicPr>
          <p:nvPr/>
        </p:nvPicPr>
        <p:blipFill>
          <a:blip r:embed="rId2"/>
          <a:stretch>
            <a:fillRect/>
          </a:stretch>
        </p:blipFill>
        <p:spPr>
          <a:xfrm>
            <a:off x="-27809" y="4981313"/>
            <a:ext cx="5896798" cy="1876687"/>
          </a:xfrm>
          <a:prstGeom prst="rect">
            <a:avLst/>
          </a:prstGeom>
        </p:spPr>
      </p:pic>
    </p:spTree>
    <p:extLst>
      <p:ext uri="{BB962C8B-B14F-4D97-AF65-F5344CB8AC3E}">
        <p14:creationId xmlns:p14="http://schemas.microsoft.com/office/powerpoint/2010/main" val="5554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A08017-7679-4D13-A7E3-E0889BA1D4F1}"/>
              </a:ext>
            </a:extLst>
          </p:cNvPr>
          <p:cNvSpPr>
            <a:spLocks noGrp="1"/>
          </p:cNvSpPr>
          <p:nvPr>
            <p:ph type="title"/>
          </p:nvPr>
        </p:nvSpPr>
        <p:spPr>
          <a:xfrm>
            <a:off x="1683201" y="349491"/>
            <a:ext cx="3505199" cy="976312"/>
          </a:xfrm>
        </p:spPr>
        <p:txBody>
          <a:bodyPr/>
          <a:lstStyle/>
          <a:p>
            <a:r>
              <a:rPr lang="fr-FR" dirty="0"/>
              <a:t>Répondre aux propositions du conseil de classe</a:t>
            </a:r>
          </a:p>
        </p:txBody>
      </p:sp>
      <p:sp>
        <p:nvSpPr>
          <p:cNvPr id="4" name="Espace réservé du texte 3">
            <a:extLst>
              <a:ext uri="{FF2B5EF4-FFF2-40B4-BE49-F238E27FC236}">
                <a16:creationId xmlns:a16="http://schemas.microsoft.com/office/drawing/2014/main" id="{499CA385-95C8-417A-9530-87E8A52C8883}"/>
              </a:ext>
            </a:extLst>
          </p:cNvPr>
          <p:cNvSpPr>
            <a:spLocks noGrp="1"/>
          </p:cNvSpPr>
          <p:nvPr>
            <p:ph type="body" sz="half" idx="2"/>
          </p:nvPr>
        </p:nvSpPr>
        <p:spPr>
          <a:xfrm>
            <a:off x="6096000" y="545794"/>
            <a:ext cx="5806208" cy="5096053"/>
          </a:xfrm>
        </p:spPr>
        <p:txBody>
          <a:bodyPr>
            <a:normAutofit/>
          </a:bodyPr>
          <a:lstStyle/>
          <a:p>
            <a:r>
              <a:rPr lang="fr-FR" sz="1600" b="1" dirty="0"/>
              <a:t>En cas de désaccord, prendre immédiatement rendez-vous avec le chef d’établissement</a:t>
            </a:r>
          </a:p>
          <a:p>
            <a:r>
              <a:rPr lang="fr-FR" sz="1600" b="1" dirty="0">
                <a:solidFill>
                  <a:schemeClr val="accent1"/>
                </a:solidFill>
              </a:rPr>
              <a:t>4-6 juin</a:t>
            </a:r>
          </a:p>
          <a:p>
            <a:r>
              <a:rPr lang="fr-FR" sz="1600" dirty="0"/>
              <a:t>Pour trouver une solution, avec le soutien de Me Perrault </a:t>
            </a:r>
            <a:r>
              <a:rPr lang="fr-FR" sz="1600" dirty="0" err="1"/>
              <a:t>psyEN</a:t>
            </a:r>
            <a:endParaRPr lang="fr-FR" sz="1600" dirty="0"/>
          </a:p>
          <a:p>
            <a:endParaRPr lang="fr-FR" sz="1600" dirty="0"/>
          </a:p>
          <a:p>
            <a:pPr marL="285750" indent="-285750">
              <a:buFontTx/>
              <a:buChar char="-"/>
            </a:pPr>
            <a:r>
              <a:rPr lang="fr-FR" sz="1600" dirty="0"/>
              <a:t>soit pour se conformer à la décision d’orientation et modifier ses vœux d’affectation</a:t>
            </a:r>
          </a:p>
          <a:p>
            <a:pPr marL="285750" indent="-285750">
              <a:buFontTx/>
              <a:buChar char="-"/>
            </a:pPr>
            <a:r>
              <a:rPr lang="fr-FR" sz="1600" dirty="0"/>
              <a:t>soit pour former un recours auprès de la commission d’appel.</a:t>
            </a:r>
          </a:p>
          <a:p>
            <a:r>
              <a:rPr lang="fr-FR" sz="1600" u="sng" dirty="0"/>
              <a:t>Commission d’appel </a:t>
            </a:r>
            <a:r>
              <a:rPr lang="fr-FR" sz="1600" dirty="0"/>
              <a:t>: </a:t>
            </a:r>
            <a:r>
              <a:rPr lang="fr-FR" sz="1600" dirty="0">
                <a:solidFill>
                  <a:schemeClr val="accent1"/>
                </a:solidFill>
              </a:rPr>
              <a:t>le 13 juin</a:t>
            </a:r>
          </a:p>
          <a:p>
            <a:endParaRPr lang="fr-FR" dirty="0"/>
          </a:p>
        </p:txBody>
      </p:sp>
      <p:pic>
        <p:nvPicPr>
          <p:cNvPr id="6" name="Image 5">
            <a:extLst>
              <a:ext uri="{FF2B5EF4-FFF2-40B4-BE49-F238E27FC236}">
                <a16:creationId xmlns:a16="http://schemas.microsoft.com/office/drawing/2014/main" id="{B2C497FB-E928-4284-A010-7D35BD3931DD}"/>
              </a:ext>
            </a:extLst>
          </p:cNvPr>
          <p:cNvPicPr>
            <a:picLocks noChangeAspect="1"/>
          </p:cNvPicPr>
          <p:nvPr/>
        </p:nvPicPr>
        <p:blipFill>
          <a:blip r:embed="rId2"/>
          <a:stretch>
            <a:fillRect/>
          </a:stretch>
        </p:blipFill>
        <p:spPr>
          <a:xfrm>
            <a:off x="980098" y="1399031"/>
            <a:ext cx="4709680" cy="4765663"/>
          </a:xfrm>
          <a:prstGeom prst="rect">
            <a:avLst/>
          </a:prstGeom>
        </p:spPr>
      </p:pic>
    </p:spTree>
    <p:extLst>
      <p:ext uri="{BB962C8B-B14F-4D97-AF65-F5344CB8AC3E}">
        <p14:creationId xmlns:p14="http://schemas.microsoft.com/office/powerpoint/2010/main" val="114870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Résultats :</a:t>
            </a:r>
            <a:br>
              <a:rPr lang="fr-FR" dirty="0"/>
            </a:br>
            <a:endParaRPr lang="fr-FR" dirty="0"/>
          </a:p>
        </p:txBody>
      </p:sp>
      <p:sp>
        <p:nvSpPr>
          <p:cNvPr id="3" name="Espace réservé du contenu 2"/>
          <p:cNvSpPr>
            <a:spLocks noGrp="1"/>
          </p:cNvSpPr>
          <p:nvPr>
            <p:ph idx="1"/>
          </p:nvPr>
        </p:nvSpPr>
        <p:spPr>
          <a:xfrm>
            <a:off x="2589212" y="1905000"/>
            <a:ext cx="6697401" cy="4006222"/>
          </a:xfrm>
        </p:spPr>
        <p:txBody>
          <a:bodyPr>
            <a:normAutofit/>
          </a:bodyPr>
          <a:lstStyle/>
          <a:p>
            <a:r>
              <a:rPr lang="fr-FR" b="1" dirty="0"/>
              <a:t>Vendredi 27 juin 15h : </a:t>
            </a:r>
            <a:r>
              <a:rPr lang="fr-FR" dirty="0"/>
              <a:t>publication des résultats d’affectation sur SLA et distribution aux élèves le jeudi 27 juin 8h30</a:t>
            </a:r>
          </a:p>
          <a:p>
            <a:pPr marL="0" indent="0">
              <a:buNone/>
            </a:pPr>
            <a:endParaRPr lang="fr-FR" b="1" i="1" dirty="0">
              <a:solidFill>
                <a:schemeClr val="accent1"/>
              </a:solidFill>
            </a:endParaRPr>
          </a:p>
          <a:p>
            <a:pPr marL="0" indent="0">
              <a:buNone/>
            </a:pPr>
            <a:r>
              <a:rPr lang="fr-FR" b="1" i="1" dirty="0">
                <a:solidFill>
                  <a:schemeClr val="accent1"/>
                </a:solidFill>
              </a:rPr>
              <a:t>Le tour principal est suivi de 2 tours suivants</a:t>
            </a:r>
            <a:r>
              <a:rPr lang="fr-FR" dirty="0"/>
              <a:t>, permettant de proposer les places vacantes aux élèves non affectés</a:t>
            </a:r>
          </a:p>
          <a:p>
            <a:r>
              <a:rPr lang="fr-FR" b="1" dirty="0"/>
              <a:t>7-8 juillet : </a:t>
            </a:r>
            <a:r>
              <a:rPr lang="fr-FR" dirty="0"/>
              <a:t>tour suivant N°1</a:t>
            </a:r>
          </a:p>
          <a:p>
            <a:pPr marL="0" indent="0">
              <a:buNone/>
            </a:pPr>
            <a:r>
              <a:rPr lang="fr-FR" b="1" dirty="0"/>
              <a:t>Résultats le 10 juillet</a:t>
            </a:r>
          </a:p>
          <a:p>
            <a:r>
              <a:rPr lang="fr-FR" b="1" dirty="0"/>
              <a:t>28 août – 2 septembre :</a:t>
            </a:r>
            <a:r>
              <a:rPr lang="fr-FR" dirty="0"/>
              <a:t> tour suivant n°2</a:t>
            </a:r>
          </a:p>
          <a:p>
            <a:pPr marL="0" indent="0">
              <a:buNone/>
            </a:pPr>
            <a:r>
              <a:rPr lang="fr-FR" b="1" dirty="0"/>
              <a:t>Résultats le 5 septembre </a:t>
            </a:r>
            <a:endParaRPr lang="fr-FR" dirty="0"/>
          </a:p>
          <a:p>
            <a:endParaRPr lang="fr-FR" dirty="0"/>
          </a:p>
        </p:txBody>
      </p:sp>
    </p:spTree>
    <p:extLst>
      <p:ext uri="{BB962C8B-B14F-4D97-AF65-F5344CB8AC3E}">
        <p14:creationId xmlns:p14="http://schemas.microsoft.com/office/powerpoint/2010/main" val="15530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343321" y="264446"/>
            <a:ext cx="8911687" cy="576802"/>
          </a:xfrm>
        </p:spPr>
        <p:txBody>
          <a:bodyPr>
            <a:normAutofit fontScale="90000"/>
          </a:bodyPr>
          <a:lstStyle/>
          <a:p>
            <a:r>
              <a:rPr lang="fr-FR" dirty="0">
                <a:solidFill>
                  <a:schemeClr val="accent1"/>
                </a:solidFill>
              </a:rPr>
              <a:t>Demandes spécifiques</a:t>
            </a:r>
            <a:br>
              <a:rPr lang="fr-FR" dirty="0"/>
            </a:br>
            <a:br>
              <a:rPr lang="fr-FR" dirty="0"/>
            </a:br>
            <a:r>
              <a:rPr lang="en-US" sz="22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Candidats</a:t>
            </a:r>
            <a:r>
              <a:rPr lang="en-US" sz="22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à </a:t>
            </a:r>
            <a:r>
              <a:rPr lang="en-US" sz="22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une</a:t>
            </a:r>
            <a:r>
              <a:rPr lang="en-US" sz="22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a:t>
            </a:r>
            <a:r>
              <a:rPr lang="en-US" sz="22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seconde</a:t>
            </a:r>
            <a:r>
              <a:rPr lang="en-US" sz="22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a:t>
            </a:r>
            <a:r>
              <a:rPr lang="en-US" sz="22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générale</a:t>
            </a:r>
            <a:r>
              <a:rPr lang="en-US" sz="22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et </a:t>
            </a:r>
            <a:r>
              <a:rPr lang="en-US" sz="22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technologique</a:t>
            </a:r>
            <a:br>
              <a:rPr lang="fr-FR" sz="18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br>
            <a:br>
              <a:rPr lang="fr-FR" dirty="0"/>
            </a:br>
            <a:endParaRPr lang="fr-FR" dirty="0"/>
          </a:p>
        </p:txBody>
      </p:sp>
      <p:sp>
        <p:nvSpPr>
          <p:cNvPr id="10" name="Espace réservé du texte 9"/>
          <p:cNvSpPr>
            <a:spLocks noGrp="1"/>
          </p:cNvSpPr>
          <p:nvPr>
            <p:ph idx="1"/>
          </p:nvPr>
        </p:nvSpPr>
        <p:spPr>
          <a:xfrm>
            <a:off x="2359152" y="1362456"/>
            <a:ext cx="9145460" cy="466344"/>
          </a:xfrm>
        </p:spPr>
        <p:txBody>
          <a:bodyPr>
            <a:normAutofit/>
          </a:bodyPr>
          <a:lstStyle/>
          <a:p>
            <a:pPr marL="342900" indent="-342900">
              <a:buFontTx/>
              <a:buChar char="-"/>
            </a:pPr>
            <a:endParaRPr lang="fr-FR" sz="2000" b="1" dirty="0">
              <a:solidFill>
                <a:schemeClr val="tx1"/>
              </a:solidFill>
            </a:endParaRPr>
          </a:p>
          <a:p>
            <a:pPr marL="342900" indent="-342900">
              <a:buFontTx/>
              <a:buChar char="-"/>
            </a:pPr>
            <a:endParaRPr lang="fr-FR" sz="2000" dirty="0">
              <a:solidFill>
                <a:schemeClr val="tx1"/>
              </a:solidFill>
            </a:endParaRPr>
          </a:p>
          <a:p>
            <a:pPr marL="342900" indent="-342900">
              <a:buFontTx/>
              <a:buChar char="-"/>
            </a:pPr>
            <a:endParaRPr lang="fr-FR" sz="2000" dirty="0">
              <a:solidFill>
                <a:schemeClr val="tx1"/>
              </a:solidFill>
            </a:endParaRPr>
          </a:p>
          <a:p>
            <a:pPr marL="342900" indent="-342900">
              <a:buFontTx/>
              <a:buChar char="-"/>
            </a:pPr>
            <a:endParaRPr lang="fr-FR" sz="2000" dirty="0">
              <a:solidFill>
                <a:schemeClr val="tx1"/>
              </a:solidFill>
            </a:endParaRPr>
          </a:p>
          <a:p>
            <a:pPr marL="0" indent="0">
              <a:buNone/>
            </a:pPr>
            <a:endParaRPr lang="fr-FR" sz="2000" dirty="0"/>
          </a:p>
        </p:txBody>
      </p:sp>
      <p:graphicFrame>
        <p:nvGraphicFramePr>
          <p:cNvPr id="3" name="Tableau 2">
            <a:extLst>
              <a:ext uri="{FF2B5EF4-FFF2-40B4-BE49-F238E27FC236}">
                <a16:creationId xmlns:a16="http://schemas.microsoft.com/office/drawing/2014/main" id="{FD3862FA-9031-469E-9200-D7D718C2400D}"/>
              </a:ext>
            </a:extLst>
          </p:cNvPr>
          <p:cNvGraphicFramePr>
            <a:graphicFrameLocks noGrp="1"/>
          </p:cNvGraphicFramePr>
          <p:nvPr>
            <p:extLst>
              <p:ext uri="{D42A27DB-BD31-4B8C-83A1-F6EECF244321}">
                <p14:modId xmlns:p14="http://schemas.microsoft.com/office/powerpoint/2010/main" val="4292857288"/>
              </p:ext>
            </p:extLst>
          </p:nvPr>
        </p:nvGraphicFramePr>
        <p:xfrm>
          <a:off x="2514600" y="2081365"/>
          <a:ext cx="8490804" cy="5349046"/>
        </p:xfrm>
        <a:graphic>
          <a:graphicData uri="http://schemas.openxmlformats.org/drawingml/2006/table">
            <a:tbl>
              <a:tblPr firstRow="1" firstCol="1" bandRow="1">
                <a:tableStyleId>{5C22544A-7EE6-4342-B048-85BDC9FD1C3A}</a:tableStyleId>
              </a:tblPr>
              <a:tblGrid>
                <a:gridCol w="2122701">
                  <a:extLst>
                    <a:ext uri="{9D8B030D-6E8A-4147-A177-3AD203B41FA5}">
                      <a16:colId xmlns:a16="http://schemas.microsoft.com/office/drawing/2014/main" val="3958146414"/>
                    </a:ext>
                  </a:extLst>
                </a:gridCol>
                <a:gridCol w="2122701">
                  <a:extLst>
                    <a:ext uri="{9D8B030D-6E8A-4147-A177-3AD203B41FA5}">
                      <a16:colId xmlns:a16="http://schemas.microsoft.com/office/drawing/2014/main" val="4145573436"/>
                    </a:ext>
                  </a:extLst>
                </a:gridCol>
                <a:gridCol w="2122701">
                  <a:extLst>
                    <a:ext uri="{9D8B030D-6E8A-4147-A177-3AD203B41FA5}">
                      <a16:colId xmlns:a16="http://schemas.microsoft.com/office/drawing/2014/main" val="2173097815"/>
                    </a:ext>
                  </a:extLst>
                </a:gridCol>
                <a:gridCol w="2122701">
                  <a:extLst>
                    <a:ext uri="{9D8B030D-6E8A-4147-A177-3AD203B41FA5}">
                      <a16:colId xmlns:a16="http://schemas.microsoft.com/office/drawing/2014/main" val="4025678794"/>
                    </a:ext>
                  </a:extLst>
                </a:gridCol>
              </a:tblGrid>
              <a:tr h="148196">
                <a:tc>
                  <a:txBody>
                    <a:bodyPr/>
                    <a:lstStyle/>
                    <a:p>
                      <a:pPr algn="ctr">
                        <a:lnSpc>
                          <a:spcPct val="115000"/>
                        </a:lnSpc>
                        <a:spcAft>
                          <a:spcPts val="1000"/>
                        </a:spcAft>
                      </a:pPr>
                      <a:r>
                        <a:rPr lang="en-US" sz="1200">
                          <a:effectLst/>
                        </a:rPr>
                        <a:t>Cas particulier</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gn="ctr">
                        <a:lnSpc>
                          <a:spcPct val="115000"/>
                        </a:lnSpc>
                        <a:spcAft>
                          <a:spcPts val="1000"/>
                        </a:spcAft>
                      </a:pPr>
                      <a:r>
                        <a:rPr lang="en-US" sz="1200">
                          <a:effectLst/>
                        </a:rPr>
                        <a:t>Élèves concernés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gn="ctr">
                        <a:lnSpc>
                          <a:spcPct val="115000"/>
                        </a:lnSpc>
                        <a:spcAft>
                          <a:spcPts val="1000"/>
                        </a:spcAft>
                      </a:pPr>
                      <a:r>
                        <a:rPr lang="en-US" sz="1200">
                          <a:effectLst/>
                        </a:rPr>
                        <a:t>Procédure à suivre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gn="ctr">
                        <a:lnSpc>
                          <a:spcPct val="115000"/>
                        </a:lnSpc>
                        <a:spcAft>
                          <a:spcPts val="1000"/>
                        </a:spcAft>
                      </a:pPr>
                      <a:r>
                        <a:rPr lang="en-US" sz="1200">
                          <a:effectLst/>
                        </a:rPr>
                        <a:t>Date limite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231121607"/>
                  </a:ext>
                </a:extLst>
              </a:tr>
              <a:tr h="1111636">
                <a:tc>
                  <a:txBody>
                    <a:bodyPr/>
                    <a:lstStyle/>
                    <a:p>
                      <a:pPr>
                        <a:lnSpc>
                          <a:spcPct val="115000"/>
                        </a:lnSpc>
                        <a:spcAft>
                          <a:spcPts val="1000"/>
                        </a:spcAft>
                      </a:pPr>
                      <a:r>
                        <a:rPr lang="en-US" sz="1200">
                          <a:effectLst/>
                        </a:rPr>
                        <a:t>Affectation LGT secteur élargi</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Élèves demandant un lycée hors secteur pour : enseignement artistique spécifique, STL, hôtellerie, STD2A</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Préciser lors de la saisie des voeux</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Lundi 26 mai 2025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4003866714"/>
                  </a:ext>
                </a:extLst>
              </a:tr>
              <a:tr h="1111636">
                <a:tc>
                  <a:txBody>
                    <a:bodyPr/>
                    <a:lstStyle/>
                    <a:p>
                      <a:pPr>
                        <a:lnSpc>
                          <a:spcPct val="115000"/>
                        </a:lnSpc>
                        <a:spcAft>
                          <a:spcPts val="1000"/>
                        </a:spcAft>
                      </a:pPr>
                      <a:r>
                        <a:rPr lang="en-US" sz="1200">
                          <a:effectLst/>
                        </a:rPr>
                        <a:t>Assouplissement de la carte scolaire (ACS)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Élèves : handicapés, suivis médicalement, fratrie dans l’établissement, proximité, parcours artistique/sportif</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annexe 5 avec pièces justificatives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Lundi 26 mai 2025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1280346031"/>
                  </a:ext>
                </a:extLst>
              </a:tr>
              <a:tr h="1272410">
                <a:tc>
                  <a:txBody>
                    <a:bodyPr/>
                    <a:lstStyle/>
                    <a:p>
                      <a:pPr>
                        <a:lnSpc>
                          <a:spcPct val="115000"/>
                        </a:lnSpc>
                        <a:spcAft>
                          <a:spcPts val="1000"/>
                        </a:spcAft>
                      </a:pPr>
                      <a:r>
                        <a:rPr lang="en-US" sz="1200" dirty="0">
                          <a:effectLst/>
                        </a:rPr>
                        <a:t>Section </a:t>
                      </a:r>
                      <a:r>
                        <a:rPr lang="en-US" sz="1200" dirty="0" err="1">
                          <a:effectLst/>
                        </a:rPr>
                        <a:t>européenne</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dirty="0" err="1">
                          <a:effectLst/>
                        </a:rPr>
                        <a:t>Élèves</a:t>
                      </a:r>
                      <a:r>
                        <a:rPr lang="en-US" sz="1200" dirty="0">
                          <a:effectLst/>
                        </a:rPr>
                        <a:t> </a:t>
                      </a:r>
                      <a:r>
                        <a:rPr lang="en-US" sz="1200" dirty="0" err="1">
                          <a:effectLst/>
                        </a:rPr>
                        <a:t>souhaitant</a:t>
                      </a:r>
                      <a:r>
                        <a:rPr lang="en-US" sz="1200" dirty="0">
                          <a:effectLst/>
                        </a:rPr>
                        <a:t> un </a:t>
                      </a:r>
                      <a:r>
                        <a:rPr lang="en-US" sz="1200" dirty="0" err="1">
                          <a:effectLst/>
                        </a:rPr>
                        <a:t>renforcement</a:t>
                      </a:r>
                      <a:r>
                        <a:rPr lang="en-US" sz="1200" dirty="0">
                          <a:effectLst/>
                        </a:rPr>
                        <a:t> </a:t>
                      </a:r>
                      <a:r>
                        <a:rPr lang="en-US" sz="1200" dirty="0" err="1">
                          <a:effectLst/>
                        </a:rPr>
                        <a:t>linguistique</a:t>
                      </a:r>
                      <a:r>
                        <a:rPr lang="en-US" sz="1200" dirty="0">
                          <a:effectLst/>
                        </a:rPr>
                        <a:t> </a:t>
                      </a:r>
                      <a:r>
                        <a:rPr lang="en-US" sz="1200" dirty="0" err="1">
                          <a:effectLst/>
                        </a:rPr>
                        <a:t>en</a:t>
                      </a:r>
                      <a:r>
                        <a:rPr lang="en-US" sz="1200" dirty="0">
                          <a:effectLst/>
                        </a:rPr>
                        <a:t> 2de GT : Claude de France (</a:t>
                      </a:r>
                      <a:r>
                        <a:rPr lang="en-US" sz="1200" dirty="0" err="1">
                          <a:effectLst/>
                        </a:rPr>
                        <a:t>anglais</a:t>
                      </a:r>
                      <a:r>
                        <a:rPr lang="en-US" sz="1200" dirty="0">
                          <a:effectLst/>
                        </a:rPr>
                        <a:t>), Robert </a:t>
                      </a:r>
                      <a:r>
                        <a:rPr lang="en-US" sz="1200" dirty="0" err="1">
                          <a:effectLst/>
                        </a:rPr>
                        <a:t>Badinter</a:t>
                      </a:r>
                      <a:r>
                        <a:rPr lang="en-US" sz="1200" dirty="0">
                          <a:effectLst/>
                        </a:rPr>
                        <a:t> (</a:t>
                      </a:r>
                      <a:r>
                        <a:rPr lang="en-US" sz="1200" dirty="0" err="1">
                          <a:effectLst/>
                        </a:rPr>
                        <a:t>allemand</a:t>
                      </a:r>
                      <a:r>
                        <a:rPr lang="en-US" sz="1200" dirty="0">
                          <a:effectLst/>
                        </a:rPr>
                        <a:t>/</a:t>
                      </a:r>
                      <a:r>
                        <a:rPr lang="en-US" sz="1200" dirty="0" err="1">
                          <a:effectLst/>
                        </a:rPr>
                        <a:t>espagnol</a:t>
                      </a:r>
                      <a:r>
                        <a:rPr lang="en-US" sz="1200" dirty="0">
                          <a:effectLst/>
                        </a:rPr>
                        <a:t>)</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dirty="0" err="1">
                          <a:effectLst/>
                        </a:rPr>
                        <a:t>annexe</a:t>
                      </a:r>
                      <a:r>
                        <a:rPr lang="en-US" sz="1200" dirty="0">
                          <a:effectLst/>
                        </a:rPr>
                        <a:t> 10 </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Mardi 20 mai 2025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400017597"/>
                  </a:ext>
                </a:extLst>
              </a:tr>
              <a:tr h="790086">
                <a:tc>
                  <a:txBody>
                    <a:bodyPr/>
                    <a:lstStyle/>
                    <a:p>
                      <a:pPr>
                        <a:lnSpc>
                          <a:spcPct val="115000"/>
                        </a:lnSpc>
                        <a:spcAft>
                          <a:spcPts val="1000"/>
                        </a:spcAft>
                      </a:pPr>
                      <a:r>
                        <a:rPr lang="en-US" sz="1200">
                          <a:effectLst/>
                        </a:rPr>
                        <a:t>Changement de résidence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Élèves qui résideront ailleurs qu’au domicile des responsables légaux</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annexe 4</a:t>
                      </a:r>
                      <a:endParaRPr lang="fr-FR" sz="1200">
                        <a:effectLst/>
                      </a:endParaRPr>
                    </a:p>
                    <a:p>
                      <a:pPr>
                        <a:lnSpc>
                          <a:spcPct val="115000"/>
                        </a:lnSpc>
                        <a:spcAft>
                          <a:spcPts val="1000"/>
                        </a:spcAft>
                      </a:pPr>
                      <a:r>
                        <a:rPr lang="en-US" sz="1200">
                          <a:effectLst/>
                        </a:rPr>
                        <a:t>avec pièces justificatives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Dès que possible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82496012"/>
                  </a:ext>
                </a:extLst>
              </a:tr>
              <a:tr h="468537">
                <a:tc>
                  <a:txBody>
                    <a:bodyPr/>
                    <a:lstStyle/>
                    <a:p>
                      <a:pPr>
                        <a:lnSpc>
                          <a:spcPct val="115000"/>
                        </a:lnSpc>
                        <a:spcAft>
                          <a:spcPts val="1000"/>
                        </a:spcAft>
                      </a:pPr>
                      <a:r>
                        <a:rPr lang="en-US" sz="1200">
                          <a:effectLst/>
                        </a:rPr>
                        <a:t>Section sportive scolaire / Sportifs de haut niveau</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Élèves motivés et qui ont les aptitudes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Contacter les établissements concernés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Dates spécifiques à vérifier</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3395356195"/>
                  </a:ext>
                </a:extLst>
              </a:tr>
              <a:tr h="307763">
                <a:tc>
                  <a:txBody>
                    <a:bodyPr/>
                    <a:lstStyle/>
                    <a:p>
                      <a:pPr>
                        <a:lnSpc>
                          <a:spcPct val="115000"/>
                        </a:lnSpc>
                        <a:spcAft>
                          <a:spcPts val="1000"/>
                        </a:spcAft>
                      </a:pPr>
                      <a:r>
                        <a:rPr lang="en-US" sz="1200">
                          <a:effectLst/>
                        </a:rPr>
                        <a:t>Internats d’excellence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Élèves motivés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a:effectLst/>
                        </a:rPr>
                        <a:t>annexe avec pièces justificatives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tc>
                  <a:txBody>
                    <a:bodyPr/>
                    <a:lstStyle/>
                    <a:p>
                      <a:pPr>
                        <a:lnSpc>
                          <a:spcPct val="115000"/>
                        </a:lnSpc>
                        <a:spcAft>
                          <a:spcPts val="1000"/>
                        </a:spcAft>
                      </a:pPr>
                      <a:r>
                        <a:rPr lang="en-US" sz="1200" dirty="0" err="1">
                          <a:effectLst/>
                        </a:rPr>
                        <a:t>Vendredi</a:t>
                      </a:r>
                      <a:r>
                        <a:rPr lang="en-US" sz="1200" dirty="0">
                          <a:effectLst/>
                        </a:rPr>
                        <a:t> 16 </a:t>
                      </a:r>
                      <a:r>
                        <a:rPr lang="en-US" sz="1200" dirty="0" err="1">
                          <a:effectLst/>
                        </a:rPr>
                        <a:t>mai</a:t>
                      </a:r>
                      <a:r>
                        <a:rPr lang="en-US" sz="1200" dirty="0">
                          <a:effectLst/>
                        </a:rPr>
                        <a:t> 2025</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4020" marR="44020" marT="0" marB="0" anchor="ctr"/>
                </a:tc>
                <a:extLst>
                  <a:ext uri="{0D108BD9-81ED-4DB2-BD59-A6C34878D82A}">
                    <a16:rowId xmlns:a16="http://schemas.microsoft.com/office/drawing/2014/main" val="3285667307"/>
                  </a:ext>
                </a:extLst>
              </a:tr>
            </a:tbl>
          </a:graphicData>
        </a:graphic>
      </p:graphicFrame>
    </p:spTree>
    <p:extLst>
      <p:ext uri="{BB962C8B-B14F-4D97-AF65-F5344CB8AC3E}">
        <p14:creationId xmlns:p14="http://schemas.microsoft.com/office/powerpoint/2010/main" val="259503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dirty="0">
                <a:solidFill>
                  <a:schemeClr val="accent1"/>
                </a:solidFill>
              </a:rPr>
              <a:t>Récapitulatif des demandes spécifiques:</a:t>
            </a:r>
            <a:br>
              <a:rPr lang="fr-FR" dirty="0"/>
            </a:br>
            <a:br>
              <a:rPr lang="fr-FR" dirty="0"/>
            </a:br>
            <a:endParaRPr lang="fr-FR" dirty="0"/>
          </a:p>
        </p:txBody>
      </p:sp>
      <p:sp>
        <p:nvSpPr>
          <p:cNvPr id="10" name="Espace réservé du texte 9"/>
          <p:cNvSpPr>
            <a:spLocks noGrp="1"/>
          </p:cNvSpPr>
          <p:nvPr>
            <p:ph idx="1"/>
          </p:nvPr>
        </p:nvSpPr>
        <p:spPr>
          <a:xfrm>
            <a:off x="2359152" y="1362456"/>
            <a:ext cx="9145460" cy="466344"/>
          </a:xfrm>
        </p:spPr>
        <p:txBody>
          <a:bodyPr>
            <a:normAutofit/>
          </a:bodyPr>
          <a:lstStyle/>
          <a:p>
            <a:pPr marL="342900" indent="-342900">
              <a:buFontTx/>
              <a:buChar char="-"/>
            </a:pPr>
            <a:endParaRPr lang="fr-FR" b="1" dirty="0">
              <a:solidFill>
                <a:schemeClr val="tx1"/>
              </a:solidFill>
            </a:endParaRPr>
          </a:p>
          <a:p>
            <a:pPr marL="342900" indent="-342900">
              <a:buFontTx/>
              <a:buChar char="-"/>
            </a:pPr>
            <a:endParaRPr lang="fr-FR" sz="1400" dirty="0">
              <a:solidFill>
                <a:schemeClr val="tx1"/>
              </a:solidFill>
            </a:endParaRPr>
          </a:p>
          <a:p>
            <a:pPr marL="342900" indent="-342900">
              <a:buFontTx/>
              <a:buChar char="-"/>
            </a:pPr>
            <a:endParaRPr lang="fr-FR" dirty="0">
              <a:solidFill>
                <a:schemeClr val="tx1"/>
              </a:solidFill>
            </a:endParaRPr>
          </a:p>
          <a:p>
            <a:pPr marL="342900" indent="-342900">
              <a:buFontTx/>
              <a:buChar char="-"/>
            </a:pPr>
            <a:endParaRPr lang="fr-FR" sz="1800" dirty="0">
              <a:solidFill>
                <a:schemeClr val="tx1"/>
              </a:solidFill>
            </a:endParaRPr>
          </a:p>
          <a:p>
            <a:pPr marL="0" indent="0">
              <a:buNone/>
            </a:pPr>
            <a:endParaRPr lang="fr-FR" dirty="0"/>
          </a:p>
        </p:txBody>
      </p:sp>
      <p:graphicFrame>
        <p:nvGraphicFramePr>
          <p:cNvPr id="2" name="Tableau 1">
            <a:extLst>
              <a:ext uri="{FF2B5EF4-FFF2-40B4-BE49-F238E27FC236}">
                <a16:creationId xmlns:a16="http://schemas.microsoft.com/office/drawing/2014/main" id="{2D729713-F8CD-4227-BE1A-A4F75D791703}"/>
              </a:ext>
            </a:extLst>
          </p:cNvPr>
          <p:cNvGraphicFramePr>
            <a:graphicFrameLocks noGrp="1"/>
          </p:cNvGraphicFramePr>
          <p:nvPr>
            <p:extLst>
              <p:ext uri="{D42A27DB-BD31-4B8C-83A1-F6EECF244321}">
                <p14:modId xmlns:p14="http://schemas.microsoft.com/office/powerpoint/2010/main" val="762754123"/>
              </p:ext>
            </p:extLst>
          </p:nvPr>
        </p:nvGraphicFramePr>
        <p:xfrm>
          <a:off x="3438144" y="2778526"/>
          <a:ext cx="6351968" cy="3200952"/>
        </p:xfrm>
        <a:graphic>
          <a:graphicData uri="http://schemas.openxmlformats.org/drawingml/2006/table">
            <a:tbl>
              <a:tblPr firstRow="1" firstCol="1" bandRow="1">
                <a:tableStyleId>{5C22544A-7EE6-4342-B048-85BDC9FD1C3A}</a:tableStyleId>
              </a:tblPr>
              <a:tblGrid>
                <a:gridCol w="1587992">
                  <a:extLst>
                    <a:ext uri="{9D8B030D-6E8A-4147-A177-3AD203B41FA5}">
                      <a16:colId xmlns:a16="http://schemas.microsoft.com/office/drawing/2014/main" val="1153402909"/>
                    </a:ext>
                  </a:extLst>
                </a:gridCol>
                <a:gridCol w="1587992">
                  <a:extLst>
                    <a:ext uri="{9D8B030D-6E8A-4147-A177-3AD203B41FA5}">
                      <a16:colId xmlns:a16="http://schemas.microsoft.com/office/drawing/2014/main" val="1444748472"/>
                    </a:ext>
                  </a:extLst>
                </a:gridCol>
                <a:gridCol w="1587992">
                  <a:extLst>
                    <a:ext uri="{9D8B030D-6E8A-4147-A177-3AD203B41FA5}">
                      <a16:colId xmlns:a16="http://schemas.microsoft.com/office/drawing/2014/main" val="3988432550"/>
                    </a:ext>
                  </a:extLst>
                </a:gridCol>
                <a:gridCol w="1587992">
                  <a:extLst>
                    <a:ext uri="{9D8B030D-6E8A-4147-A177-3AD203B41FA5}">
                      <a16:colId xmlns:a16="http://schemas.microsoft.com/office/drawing/2014/main" val="3427819197"/>
                    </a:ext>
                  </a:extLst>
                </a:gridCol>
              </a:tblGrid>
              <a:tr h="415513">
                <a:tc>
                  <a:txBody>
                    <a:bodyPr/>
                    <a:lstStyle/>
                    <a:p>
                      <a:pPr algn="ctr">
                        <a:lnSpc>
                          <a:spcPct val="115000"/>
                        </a:lnSpc>
                        <a:spcAft>
                          <a:spcPts val="1000"/>
                        </a:spcAft>
                      </a:pPr>
                      <a:r>
                        <a:rPr lang="en-US" sz="1100">
                          <a:effectLst/>
                        </a:rPr>
                        <a:t>Cas particulier</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100">
                          <a:effectLst/>
                        </a:rPr>
                        <a:t>Élèves concernés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100">
                          <a:effectLst/>
                        </a:rPr>
                        <a:t>Procédure à suivre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100">
                          <a:effectLst/>
                        </a:rPr>
                        <a:t>Date limite </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78438277"/>
                  </a:ext>
                </a:extLst>
              </a:tr>
              <a:tr h="849906">
                <a:tc>
                  <a:txBody>
                    <a:bodyPr/>
                    <a:lstStyle/>
                    <a:p>
                      <a:pPr>
                        <a:lnSpc>
                          <a:spcPct val="115000"/>
                        </a:lnSpc>
                        <a:spcAft>
                          <a:spcPts val="1000"/>
                        </a:spcAft>
                      </a:pPr>
                      <a:r>
                        <a:rPr lang="en-US" sz="1100">
                          <a:effectLst/>
                        </a:rPr>
                        <a:t>Fiche médicale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dirty="0" err="1">
                          <a:effectLst/>
                        </a:rPr>
                        <a:t>Tous</a:t>
                      </a:r>
                      <a:r>
                        <a:rPr lang="en-US" sz="1100" dirty="0">
                          <a:effectLst/>
                        </a:rPr>
                        <a:t> les </a:t>
                      </a:r>
                      <a:r>
                        <a:rPr lang="en-US" sz="1100" dirty="0" err="1">
                          <a:effectLst/>
                        </a:rPr>
                        <a:t>élèves</a:t>
                      </a:r>
                      <a:r>
                        <a:rPr lang="en-US" sz="1100" dirty="0">
                          <a:effectLst/>
                        </a:rPr>
                        <a:t> </a:t>
                      </a:r>
                      <a:r>
                        <a:rPr lang="en-US" sz="1100" dirty="0" err="1">
                          <a:effectLst/>
                        </a:rPr>
                        <a:t>candidats</a:t>
                      </a:r>
                      <a:r>
                        <a:rPr lang="en-US" sz="1100" dirty="0">
                          <a:effectLst/>
                        </a:rPr>
                        <a:t> à la </a:t>
                      </a:r>
                      <a:r>
                        <a:rPr lang="en-US" sz="1100" dirty="0" err="1">
                          <a:effectLst/>
                        </a:rPr>
                        <a:t>voie</a:t>
                      </a:r>
                      <a:r>
                        <a:rPr lang="en-US" sz="1100" dirty="0">
                          <a:effectLst/>
                        </a:rPr>
                        <a:t> </a:t>
                      </a:r>
                      <a:r>
                        <a:rPr lang="en-US" sz="1100" dirty="0" err="1">
                          <a:effectLst/>
                        </a:rPr>
                        <a:t>professionnelle</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fiche médicale avec pieces justificatives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Mercredi 14 mai 2025</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4986600"/>
                  </a:ext>
                </a:extLst>
              </a:tr>
              <a:tr h="1935533">
                <a:tc>
                  <a:txBody>
                    <a:bodyPr/>
                    <a:lstStyle/>
                    <a:p>
                      <a:pPr>
                        <a:lnSpc>
                          <a:spcPct val="115000"/>
                        </a:lnSpc>
                        <a:spcAft>
                          <a:spcPts val="1000"/>
                        </a:spcAft>
                      </a:pPr>
                      <a:r>
                        <a:rPr lang="en-US" sz="1100">
                          <a:effectLst/>
                        </a:rPr>
                        <a:t>Dossier public particulier</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Élèves présentant une situation médicale ou sociale particulière (en lien avec l’infirmière ou l’assistante sociale)</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a:effectLst/>
                        </a:rPr>
                        <a:t>annexe 6 avec les pièces justificatives</a:t>
                      </a:r>
                      <a:endParaRPr lang="fr-FR" sz="11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100" dirty="0" err="1">
                          <a:effectLst/>
                        </a:rPr>
                        <a:t>Lundi</a:t>
                      </a:r>
                      <a:r>
                        <a:rPr lang="en-US" sz="1100" dirty="0">
                          <a:effectLst/>
                        </a:rPr>
                        <a:t> 26 </a:t>
                      </a:r>
                      <a:r>
                        <a:rPr lang="en-US" sz="1100" dirty="0" err="1">
                          <a:effectLst/>
                        </a:rPr>
                        <a:t>mai</a:t>
                      </a:r>
                      <a:r>
                        <a:rPr lang="en-US" sz="1100" dirty="0">
                          <a:effectLst/>
                        </a:rPr>
                        <a:t> 2025</a:t>
                      </a:r>
                      <a:endParaRPr lang="fr-FR" sz="11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95877936"/>
                  </a:ext>
                </a:extLst>
              </a:tr>
            </a:tbl>
          </a:graphicData>
        </a:graphic>
      </p:graphicFrame>
      <p:sp>
        <p:nvSpPr>
          <p:cNvPr id="7" name="ZoneTexte 6">
            <a:extLst>
              <a:ext uri="{FF2B5EF4-FFF2-40B4-BE49-F238E27FC236}">
                <a16:creationId xmlns:a16="http://schemas.microsoft.com/office/drawing/2014/main" id="{1062D089-2381-40CE-B2D0-7983F9AF255D}"/>
              </a:ext>
            </a:extLst>
          </p:cNvPr>
          <p:cNvSpPr txBox="1"/>
          <p:nvPr/>
        </p:nvSpPr>
        <p:spPr>
          <a:xfrm>
            <a:off x="3577590" y="2129012"/>
            <a:ext cx="6094476" cy="425501"/>
          </a:xfrm>
          <a:prstGeom prst="rect">
            <a:avLst/>
          </a:prstGeom>
          <a:noFill/>
        </p:spPr>
        <p:txBody>
          <a:bodyPr wrap="square">
            <a:spAutoFit/>
          </a:bodyPr>
          <a:lstStyle/>
          <a:p>
            <a:pPr>
              <a:lnSpc>
                <a:spcPct val="115000"/>
              </a:lnSpc>
              <a:spcBef>
                <a:spcPts val="2400"/>
              </a:spcBef>
            </a:pPr>
            <a:r>
              <a:rPr lang="en-US" sz="20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Candidats</a:t>
            </a:r>
            <a:r>
              <a:rPr lang="en-US" sz="20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à la </a:t>
            </a:r>
            <a:r>
              <a:rPr lang="en-US" sz="20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voie</a:t>
            </a:r>
            <a:r>
              <a:rPr lang="en-US" sz="20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 </a:t>
            </a:r>
            <a:r>
              <a:rPr lang="en-US" sz="2000" b="1" kern="0" dirty="0" err="1">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professionnelle</a:t>
            </a:r>
            <a:endParaRPr lang="fr-FR" sz="2000" b="1" kern="0"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55513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49277"/>
            <a:ext cx="8911687" cy="1280890"/>
          </a:xfrm>
        </p:spPr>
        <p:txBody>
          <a:bodyPr/>
          <a:lstStyle/>
          <a:p>
            <a:pPr lvl="0"/>
            <a:r>
              <a:rPr lang="fr-FR" b="1" dirty="0"/>
              <a:t>2. </a:t>
            </a:r>
            <a:r>
              <a:rPr lang="fr-FR" b="1" dirty="0">
                <a:solidFill>
                  <a:schemeClr val="accent1"/>
                </a:solidFill>
              </a:rPr>
              <a:t>Inscriptions</a:t>
            </a:r>
            <a:br>
              <a:rPr lang="fr-FR" b="1" dirty="0"/>
            </a:br>
            <a:endParaRPr lang="fr-FR" dirty="0"/>
          </a:p>
        </p:txBody>
      </p:sp>
      <p:sp>
        <p:nvSpPr>
          <p:cNvPr id="5" name="ZoneTexte 4">
            <a:extLst>
              <a:ext uri="{FF2B5EF4-FFF2-40B4-BE49-F238E27FC236}">
                <a16:creationId xmlns:a16="http://schemas.microsoft.com/office/drawing/2014/main" id="{ABE15DB5-27A7-4F10-98B8-08AF1111FBDB}"/>
              </a:ext>
            </a:extLst>
          </p:cNvPr>
          <p:cNvSpPr txBox="1"/>
          <p:nvPr/>
        </p:nvSpPr>
        <p:spPr>
          <a:xfrm>
            <a:off x="2241958" y="1819572"/>
            <a:ext cx="7950666" cy="2308324"/>
          </a:xfrm>
          <a:prstGeom prst="rect">
            <a:avLst/>
          </a:prstGeom>
          <a:noFill/>
        </p:spPr>
        <p:txBody>
          <a:bodyPr wrap="square">
            <a:spAutoFit/>
          </a:bodyPr>
          <a:lstStyle/>
          <a:p>
            <a:r>
              <a:rPr lang="fr-FR" b="1" dirty="0"/>
              <a:t>Le 27 juin 15h </a:t>
            </a:r>
            <a:r>
              <a:rPr lang="fr-FR" dirty="0"/>
              <a:t>: lors de la publication des résultats de l’affectation, la famille pourra </a:t>
            </a:r>
          </a:p>
          <a:p>
            <a:pPr marL="285750" indent="-285750">
              <a:buFontTx/>
              <a:buChar char="-"/>
            </a:pPr>
            <a:r>
              <a:rPr lang="fr-FR" dirty="0"/>
              <a:t>consulter les résultats d’affectation </a:t>
            </a:r>
          </a:p>
          <a:p>
            <a:pPr marL="285750" indent="-285750">
              <a:buFontTx/>
              <a:buChar char="-"/>
            </a:pPr>
            <a:r>
              <a:rPr lang="fr-FR" dirty="0"/>
              <a:t>inscrire son enfant directement dans l’établissement d’accueil.</a:t>
            </a:r>
          </a:p>
          <a:p>
            <a:endParaRPr lang="fr-FR" dirty="0"/>
          </a:p>
          <a:p>
            <a:r>
              <a:rPr lang="fr-FR" dirty="0"/>
              <a:t>La notification d’affectation comportera les voies et délais de recours de la décision d’affectation. </a:t>
            </a:r>
          </a:p>
          <a:p>
            <a:endParaRPr lang="fr-FR" dirty="0"/>
          </a:p>
        </p:txBody>
      </p:sp>
    </p:spTree>
    <p:extLst>
      <p:ext uri="{BB962C8B-B14F-4D97-AF65-F5344CB8AC3E}">
        <p14:creationId xmlns:p14="http://schemas.microsoft.com/office/powerpoint/2010/main" val="352614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3"/>
          <p:cNvSpPr txBox="1">
            <a:spLocks/>
          </p:cNvSpPr>
          <p:nvPr/>
        </p:nvSpPr>
        <p:spPr>
          <a:xfrm>
            <a:off x="2589211" y="649225"/>
            <a:ext cx="8173277" cy="525380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b="1" dirty="0"/>
              <a:t>= Dès le 27 juin 15h, les inscriptions sont possibles en ligne </a:t>
            </a:r>
            <a:r>
              <a:rPr lang="fr-FR" dirty="0"/>
              <a:t>(date nationale)</a:t>
            </a:r>
          </a:p>
          <a:p>
            <a:pPr marL="0" indent="0">
              <a:buNone/>
            </a:pPr>
            <a:r>
              <a:rPr lang="fr-FR" b="1" dirty="0"/>
              <a:t>Jusqu’au 2 juillet</a:t>
            </a:r>
          </a:p>
          <a:p>
            <a:pPr marL="0" indent="0">
              <a:buNone/>
            </a:pPr>
            <a:endParaRPr lang="fr-FR" b="1" dirty="0"/>
          </a:p>
          <a:p>
            <a:pPr marL="0" indent="0">
              <a:buNone/>
            </a:pPr>
            <a:r>
              <a:rPr lang="fr-FR" b="1" dirty="0"/>
              <a:t>L’inscription en ligne vous permet</a:t>
            </a:r>
            <a:endParaRPr lang="fr-FR" dirty="0"/>
          </a:p>
          <a:p>
            <a:r>
              <a:rPr lang="fr-FR" dirty="0"/>
              <a:t>De prendre connaissance du résultat d’affectation et de procéder à la pré-inscription administrative de votre enfant dans son lycée d’affectation.</a:t>
            </a:r>
          </a:p>
          <a:p>
            <a:r>
              <a:rPr lang="fr-FR" dirty="0"/>
              <a:t>De préciser vos souhaits pour les enseignements au choix (langues options) et l’hébergement</a:t>
            </a:r>
          </a:p>
          <a:p>
            <a:r>
              <a:rPr lang="fr-FR" dirty="0"/>
              <a:t>De compléter la fiche de renseignements administratifs de votre enfant</a:t>
            </a:r>
          </a:p>
          <a:p>
            <a:r>
              <a:rPr lang="fr-FR" dirty="0"/>
              <a:t>De prendre connaissance des documents complémentaires à fournir dont certains sont en téléchargement.</a:t>
            </a:r>
          </a:p>
          <a:p>
            <a:endParaRPr lang="fr-FR" dirty="0"/>
          </a:p>
        </p:txBody>
      </p:sp>
    </p:spTree>
    <p:extLst>
      <p:ext uri="{BB962C8B-B14F-4D97-AF65-F5344CB8AC3E}">
        <p14:creationId xmlns:p14="http://schemas.microsoft.com/office/powerpoint/2010/main" val="94589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2"/>
          </p:nvPr>
        </p:nvSpPr>
        <p:spPr>
          <a:xfrm>
            <a:off x="2561129" y="2078811"/>
            <a:ext cx="8122596" cy="3354060"/>
          </a:xfrm>
        </p:spPr>
        <p:txBody>
          <a:bodyPr>
            <a:normAutofit lnSpcReduction="10000"/>
          </a:bodyPr>
          <a:lstStyle/>
          <a:p>
            <a:pPr marL="0" indent="0">
              <a:spcBef>
                <a:spcPts val="1200"/>
              </a:spcBef>
              <a:spcAft>
                <a:spcPts val="600"/>
              </a:spcAft>
              <a:buNone/>
            </a:pPr>
            <a:r>
              <a:rPr lang="fr-FR" b="1" dirty="0"/>
              <a:t>Pour le second responsable :</a:t>
            </a:r>
            <a:endParaRPr lang="fr-FR" dirty="0"/>
          </a:p>
          <a:p>
            <a:r>
              <a:rPr lang="fr-FR" dirty="0"/>
              <a:t>Il/elle peut modifier ses propres informations administratives</a:t>
            </a:r>
          </a:p>
          <a:p>
            <a:r>
              <a:rPr lang="fr-FR" dirty="0"/>
              <a:t>Il/elle est informé(e) de l’inscription de son enfant : </a:t>
            </a:r>
          </a:p>
          <a:p>
            <a:pPr lvl="0"/>
            <a:r>
              <a:rPr lang="fr-FR" dirty="0"/>
              <a:t>courriel d’information (sauf pour le niveau 6è)</a:t>
            </a:r>
          </a:p>
          <a:p>
            <a:pPr lvl="0"/>
            <a:r>
              <a:rPr lang="fr-FR" dirty="0"/>
              <a:t>Affichage du récapitulatif sur le service</a:t>
            </a:r>
          </a:p>
          <a:p>
            <a:r>
              <a:rPr lang="fr-FR" dirty="0"/>
              <a:t>            n’accède à aucune donnée du responsable qui a procédé à l’inscription en ligne</a:t>
            </a:r>
          </a:p>
          <a:p>
            <a:r>
              <a:rPr lang="fr-FR" dirty="0"/>
              <a:t>Il/elle peut consentir </a:t>
            </a:r>
            <a:r>
              <a:rPr lang="fr-FR" dirty="0">
                <a:solidFill>
                  <a:srgbClr val="0070C0"/>
                </a:solidFill>
              </a:rPr>
              <a:t>à l’étude automatique de son droit à la bourse </a:t>
            </a:r>
            <a:r>
              <a:rPr lang="fr-FR" dirty="0"/>
              <a:t>(si le parent qui a réalisé l’inscription ne l’a pas déjà accepté).</a:t>
            </a:r>
          </a:p>
          <a:p>
            <a:endParaRPr lang="fr-FR" dirty="0"/>
          </a:p>
        </p:txBody>
      </p:sp>
      <p:pic>
        <p:nvPicPr>
          <p:cNvPr id="7" name="Image 6"/>
          <p:cNvPicPr/>
          <p:nvPr/>
        </p:nvPicPr>
        <p:blipFill>
          <a:blip r:embed="rId2">
            <a:extLst>
              <a:ext uri="{28A0092B-C50C-407E-A947-70E740481C1C}">
                <a14:useLocalDpi xmlns:a14="http://schemas.microsoft.com/office/drawing/2010/main" val="0"/>
              </a:ext>
            </a:extLst>
          </a:blip>
          <a:stretch>
            <a:fillRect/>
          </a:stretch>
        </p:blipFill>
        <p:spPr>
          <a:xfrm>
            <a:off x="2447154" y="418159"/>
            <a:ext cx="7935014" cy="1357471"/>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277" y="4042644"/>
            <a:ext cx="432233" cy="299617"/>
          </a:xfrm>
          <a:prstGeom prst="rect">
            <a:avLst/>
          </a:prstGeom>
        </p:spPr>
      </p:pic>
      <p:sp>
        <p:nvSpPr>
          <p:cNvPr id="5" name="Rectangle 4">
            <a:extLst>
              <a:ext uri="{FF2B5EF4-FFF2-40B4-BE49-F238E27FC236}">
                <a16:creationId xmlns:a16="http://schemas.microsoft.com/office/drawing/2014/main" id="{F4734033-D835-40CA-A461-0F18F707B7D7}"/>
              </a:ext>
            </a:extLst>
          </p:cNvPr>
          <p:cNvSpPr/>
          <p:nvPr/>
        </p:nvSpPr>
        <p:spPr>
          <a:xfrm rot="20523087">
            <a:off x="8943398" y="1634835"/>
            <a:ext cx="3357647" cy="584775"/>
          </a:xfrm>
          <a:prstGeom prst="rect">
            <a:avLst/>
          </a:prstGeom>
          <a:noFill/>
        </p:spPr>
        <p:txBody>
          <a:bodyPr wrap="square" lIns="91440" tIns="45720" rIns="91440" bIns="45720">
            <a:spAutoFit/>
          </a:bodyPr>
          <a:lstStyle/>
          <a:p>
            <a:pPr algn="ctr"/>
            <a:r>
              <a:rPr lang="fr-F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Nouveau!</a:t>
            </a:r>
          </a:p>
        </p:txBody>
      </p:sp>
    </p:spTree>
    <p:extLst>
      <p:ext uri="{BB962C8B-B14F-4D97-AF65-F5344CB8AC3E}">
        <p14:creationId xmlns:p14="http://schemas.microsoft.com/office/powerpoint/2010/main" val="176107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3. </a:t>
            </a:r>
            <a:r>
              <a:rPr lang="fr-FR" b="1" dirty="0">
                <a:solidFill>
                  <a:schemeClr val="accent1"/>
                </a:solidFill>
              </a:rPr>
              <a:t>Focus sur les demandes de bourses</a:t>
            </a:r>
            <a:r>
              <a:rPr lang="fr-FR" b="1" dirty="0"/>
              <a:t> </a:t>
            </a:r>
          </a:p>
        </p:txBody>
      </p:sp>
      <p:sp>
        <p:nvSpPr>
          <p:cNvPr id="3" name="Espace réservé du contenu 2"/>
          <p:cNvSpPr>
            <a:spLocks noGrp="1"/>
          </p:cNvSpPr>
          <p:nvPr>
            <p:ph idx="1"/>
          </p:nvPr>
        </p:nvSpPr>
        <p:spPr>
          <a:xfrm>
            <a:off x="1905537" y="1665134"/>
            <a:ext cx="9500714" cy="4354749"/>
          </a:xfrm>
        </p:spPr>
        <p:txBody>
          <a:bodyPr>
            <a:normAutofit fontScale="85000" lnSpcReduction="20000"/>
          </a:bodyPr>
          <a:lstStyle/>
          <a:p>
            <a:r>
              <a:rPr lang="fr-FR" dirty="0">
                <a:solidFill>
                  <a:srgbClr val="0070C0"/>
                </a:solidFill>
              </a:rPr>
              <a:t>Possibilité de consentir à </a:t>
            </a:r>
            <a:r>
              <a:rPr lang="fr-FR" b="1" dirty="0">
                <a:solidFill>
                  <a:srgbClr val="0070C0"/>
                </a:solidFill>
              </a:rPr>
              <a:t>l’examen automatique de votre droit à bourse. </a:t>
            </a:r>
          </a:p>
          <a:p>
            <a:endParaRPr lang="fr-FR" dirty="0"/>
          </a:p>
          <a:p>
            <a:r>
              <a:rPr lang="fr-FR" dirty="0"/>
              <a:t>Si vous y consentez, il vous sera demandé de renseigner l’état civil élargi (nom, prénoms, date et lieu de naissance) de la personne assumant la charge de l’élève ainsi que celui de son concubin, le cas échéant.</a:t>
            </a:r>
          </a:p>
          <a:p>
            <a:r>
              <a:rPr lang="fr-FR" dirty="0"/>
              <a:t> Grâce à des échanges automatisés avec la </a:t>
            </a:r>
            <a:r>
              <a:rPr lang="fr-FR" dirty="0" err="1"/>
              <a:t>DGFiP</a:t>
            </a:r>
            <a:r>
              <a:rPr lang="fr-FR" i="1" dirty="0"/>
              <a:t> (direction générale des finances publiques)</a:t>
            </a:r>
            <a:r>
              <a:rPr lang="fr-FR" dirty="0"/>
              <a:t>, ces données permettront de vérifier l’éligibilité du demandeur (au moment de l’inscription en ligne) et de calculer le montant de la bourse à lui verser (à partir de début septembre).</a:t>
            </a:r>
          </a:p>
          <a:p>
            <a:r>
              <a:rPr lang="fr-FR" dirty="0">
                <a:solidFill>
                  <a:srgbClr val="0070C0"/>
                </a:solidFill>
              </a:rPr>
              <a:t>Vous n’aurez alors aucune démarche supplémentaire à effectuer </a:t>
            </a:r>
            <a:r>
              <a:rPr lang="fr-FR" dirty="0"/>
              <a:t>(en ligne ou papier), ni à transmettre votre avis fiscal. </a:t>
            </a:r>
          </a:p>
          <a:p>
            <a:r>
              <a:rPr lang="fr-FR" b="1" dirty="0">
                <a:solidFill>
                  <a:schemeClr val="accent1"/>
                </a:solidFill>
              </a:rPr>
              <a:t>Objectif</a:t>
            </a:r>
            <a:r>
              <a:rPr lang="fr-FR" dirty="0"/>
              <a:t> : simplifier la démarche d’obtention de la bourse pour les familles, notamment au bénéfice de celles qui en ont le plus besoin.</a:t>
            </a:r>
          </a:p>
          <a:p>
            <a:r>
              <a:rPr lang="fr-FR" b="1" dirty="0">
                <a:solidFill>
                  <a:schemeClr val="accent1"/>
                </a:solidFill>
              </a:rPr>
              <a:t>Comment procéder ?</a:t>
            </a:r>
            <a:endParaRPr lang="fr-FR" dirty="0">
              <a:solidFill>
                <a:schemeClr val="accent1"/>
              </a:solidFill>
            </a:endParaRPr>
          </a:p>
          <a:p>
            <a:pPr marL="0" indent="0">
              <a:buNone/>
            </a:pPr>
            <a:r>
              <a:rPr lang="fr-FR" dirty="0"/>
              <a:t>	EDUCONNECT, </a:t>
            </a:r>
            <a:r>
              <a:rPr lang="fr-FR" dirty="0" err="1"/>
              <a:t>téléservices</a:t>
            </a:r>
            <a:r>
              <a:rPr lang="fr-FR" dirty="0"/>
              <a:t> &gt; Bourse de collège &gt; Etude automatique du droit à la bourse : 	</a:t>
            </a:r>
            <a:r>
              <a:rPr lang="fr-FR" dirty="0">
                <a:solidFill>
                  <a:schemeClr val="accent1"/>
                </a:solidFill>
              </a:rPr>
              <a:t>cocher </a:t>
            </a:r>
            <a:r>
              <a:rPr lang="fr-FR" b="1" dirty="0">
                <a:solidFill>
                  <a:schemeClr val="accent1"/>
                </a:solidFill>
              </a:rPr>
              <a:t>oui </a:t>
            </a:r>
            <a:r>
              <a:rPr lang="fr-FR" dirty="0">
                <a:solidFill>
                  <a:schemeClr val="accent1"/>
                </a:solidFill>
              </a:rPr>
              <a:t>ou</a:t>
            </a:r>
            <a:r>
              <a:rPr lang="fr-FR" b="1" dirty="0">
                <a:solidFill>
                  <a:schemeClr val="accent1"/>
                </a:solidFill>
              </a:rPr>
              <a:t> non</a:t>
            </a:r>
          </a:p>
          <a:p>
            <a:r>
              <a:rPr lang="fr-FR" b="1" dirty="0">
                <a:solidFill>
                  <a:schemeClr val="accent1"/>
                </a:solidFill>
              </a:rPr>
              <a:t>Remarque</a:t>
            </a:r>
            <a:r>
              <a:rPr lang="fr-FR" b="1" dirty="0"/>
              <a:t> : </a:t>
            </a:r>
            <a:r>
              <a:rPr lang="fr-FR" i="1" dirty="0"/>
              <a:t>si vous ne souhaitez pas intégrer ce dispositif , vous pourrez faire une demande de bourse selon les modalités habituelles (</a:t>
            </a:r>
            <a:r>
              <a:rPr lang="fr-FR" i="1" dirty="0" err="1"/>
              <a:t>téléservices</a:t>
            </a:r>
            <a:r>
              <a:rPr lang="fr-FR" i="1" dirty="0"/>
              <a:t> bourses ou formulaire papier).</a:t>
            </a:r>
            <a:endParaRPr lang="fr-FR" dirty="0"/>
          </a:p>
          <a:p>
            <a:endParaRPr lang="fr-FR" dirty="0"/>
          </a:p>
        </p:txBody>
      </p:sp>
    </p:spTree>
    <p:extLst>
      <p:ext uri="{BB962C8B-B14F-4D97-AF65-F5344CB8AC3E}">
        <p14:creationId xmlns:p14="http://schemas.microsoft.com/office/powerpoint/2010/main" val="348633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96992" y="355059"/>
            <a:ext cx="8915399" cy="1557631"/>
          </a:xfrm>
        </p:spPr>
        <p:txBody>
          <a:bodyPr/>
          <a:lstStyle/>
          <a:p>
            <a:pPr lvl="0"/>
            <a:r>
              <a:rPr lang="fr-FR" sz="4000" b="1" dirty="0"/>
              <a:t>I. DNB </a:t>
            </a:r>
            <a:r>
              <a:rPr lang="fr-FR" sz="3200" b="1" dirty="0"/>
              <a:t>:</a:t>
            </a:r>
            <a:r>
              <a:rPr lang="fr-FR" sz="4000" b="1" dirty="0"/>
              <a:t> Cyclades</a:t>
            </a:r>
            <a:br>
              <a:rPr lang="fr-FR" b="1" dirty="0"/>
            </a:br>
            <a:endParaRPr lang="fr-FR" dirty="0"/>
          </a:p>
        </p:txBody>
      </p:sp>
      <p:pic>
        <p:nvPicPr>
          <p:cNvPr id="5" name="Image 4">
            <a:extLst>
              <a:ext uri="{FF2B5EF4-FFF2-40B4-BE49-F238E27FC236}">
                <a16:creationId xmlns:a16="http://schemas.microsoft.com/office/drawing/2014/main" id="{4D544BA8-42BD-4553-958C-3C545CCE2984}"/>
              </a:ext>
            </a:extLst>
          </p:cNvPr>
          <p:cNvPicPr>
            <a:picLocks noChangeAspect="1"/>
          </p:cNvPicPr>
          <p:nvPr/>
        </p:nvPicPr>
        <p:blipFill>
          <a:blip r:embed="rId2"/>
          <a:stretch>
            <a:fillRect/>
          </a:stretch>
        </p:blipFill>
        <p:spPr>
          <a:xfrm>
            <a:off x="2597768" y="2147582"/>
            <a:ext cx="8867953" cy="4104879"/>
          </a:xfrm>
          <a:prstGeom prst="rect">
            <a:avLst/>
          </a:prstGeom>
        </p:spPr>
      </p:pic>
    </p:spTree>
    <p:extLst>
      <p:ext uri="{BB962C8B-B14F-4D97-AF65-F5344CB8AC3E}">
        <p14:creationId xmlns:p14="http://schemas.microsoft.com/office/powerpoint/2010/main" val="376465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361407" y="1773677"/>
            <a:ext cx="7469188" cy="3777622"/>
          </a:xfrm>
        </p:spPr>
        <p:txBody>
          <a:bodyPr>
            <a:normAutofit/>
          </a:bodyPr>
          <a:lstStyle/>
          <a:p>
            <a:pPr marL="0" indent="0">
              <a:buNone/>
            </a:pPr>
            <a:r>
              <a:rPr lang="fr-FR" dirty="0"/>
              <a:t>Si le responsable qui fait l’inscription </a:t>
            </a:r>
            <a:r>
              <a:rPr lang="fr-FR" b="1" dirty="0">
                <a:solidFill>
                  <a:schemeClr val="accent1"/>
                </a:solidFill>
              </a:rPr>
              <a:t>refuse</a:t>
            </a:r>
            <a:r>
              <a:rPr lang="fr-FR" dirty="0"/>
              <a:t> l’étude automatique du droit à la bourse</a:t>
            </a:r>
          </a:p>
          <a:p>
            <a:pPr marL="0" indent="0">
              <a:buNone/>
            </a:pPr>
            <a:r>
              <a:rPr lang="fr-FR" u="sng" dirty="0">
                <a:solidFill>
                  <a:schemeClr val="accent1"/>
                </a:solidFill>
              </a:rPr>
              <a:t>Le 2d responsable </a:t>
            </a:r>
          </a:p>
          <a:p>
            <a:r>
              <a:rPr lang="fr-FR" b="1" dirty="0">
                <a:solidFill>
                  <a:schemeClr val="accent1"/>
                </a:solidFill>
              </a:rPr>
              <a:t>peut</a:t>
            </a:r>
            <a:r>
              <a:rPr lang="fr-FR" dirty="0"/>
              <a:t> </a:t>
            </a:r>
            <a:r>
              <a:rPr lang="fr-FR" dirty="0">
                <a:solidFill>
                  <a:srgbClr val="0070C0"/>
                </a:solidFill>
              </a:rPr>
              <a:t>donner son consentement </a:t>
            </a:r>
            <a:r>
              <a:rPr lang="fr-FR" dirty="0"/>
              <a:t>à l’étude du droit à la bourse</a:t>
            </a:r>
          </a:p>
          <a:p>
            <a:r>
              <a:rPr lang="fr-FR" b="1" dirty="0">
                <a:solidFill>
                  <a:schemeClr val="accent1"/>
                </a:solidFill>
              </a:rPr>
              <a:t>peut</a:t>
            </a:r>
            <a:r>
              <a:rPr lang="fr-FR" dirty="0"/>
              <a:t> </a:t>
            </a:r>
            <a:r>
              <a:rPr lang="fr-FR" dirty="0">
                <a:solidFill>
                  <a:srgbClr val="0070C0"/>
                </a:solidFill>
              </a:rPr>
              <a:t>renseigner ses données personnelles</a:t>
            </a:r>
          </a:p>
          <a:p>
            <a:r>
              <a:rPr lang="fr-FR" b="1" dirty="0">
                <a:solidFill>
                  <a:schemeClr val="accent1"/>
                </a:solidFill>
              </a:rPr>
              <a:t>ne pourra pas </a:t>
            </a:r>
            <a:r>
              <a:rPr lang="fr-FR" dirty="0"/>
              <a:t>déposer de documents pour la téléinscription. Il n’a pas accès aux « documents à fournir » mais il peut consulter les documents « à lire »</a:t>
            </a:r>
          </a:p>
        </p:txBody>
      </p:sp>
    </p:spTree>
    <p:extLst>
      <p:ext uri="{BB962C8B-B14F-4D97-AF65-F5344CB8AC3E}">
        <p14:creationId xmlns:p14="http://schemas.microsoft.com/office/powerpoint/2010/main" val="94572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b="1" dirty="0"/>
              <a:t>4. </a:t>
            </a:r>
            <a:r>
              <a:rPr lang="fr-FR" b="1" dirty="0">
                <a:solidFill>
                  <a:schemeClr val="accent1"/>
                </a:solidFill>
              </a:rPr>
              <a:t>Livret scolaire : LSU</a:t>
            </a:r>
            <a:br>
              <a:rPr lang="fr-FR" b="1" dirty="0"/>
            </a:br>
            <a:endParaRPr lang="fr-FR" dirty="0"/>
          </a:p>
        </p:txBody>
      </p:sp>
      <p:sp>
        <p:nvSpPr>
          <p:cNvPr id="3" name="Espace réservé du contenu 2"/>
          <p:cNvSpPr>
            <a:spLocks noGrp="1"/>
          </p:cNvSpPr>
          <p:nvPr>
            <p:ph sz="half" idx="1"/>
          </p:nvPr>
        </p:nvSpPr>
        <p:spPr/>
        <p:txBody>
          <a:bodyPr>
            <a:normAutofit/>
          </a:bodyPr>
          <a:lstStyle/>
          <a:p>
            <a:endParaRPr lang="fr-FR" dirty="0"/>
          </a:p>
          <a:p>
            <a:endParaRPr lang="fr-FR" dirty="0"/>
          </a:p>
        </p:txBody>
      </p:sp>
      <p:sp>
        <p:nvSpPr>
          <p:cNvPr id="5" name="Espace réservé du contenu 4"/>
          <p:cNvSpPr>
            <a:spLocks noGrp="1"/>
          </p:cNvSpPr>
          <p:nvPr>
            <p:ph sz="half" idx="2"/>
          </p:nvPr>
        </p:nvSpPr>
        <p:spPr>
          <a:xfrm>
            <a:off x="7190747" y="1632602"/>
            <a:ext cx="4313864" cy="3777622"/>
          </a:xfrm>
        </p:spPr>
        <p:txBody>
          <a:bodyPr>
            <a:normAutofit/>
          </a:bodyPr>
          <a:lstStyle/>
          <a:p>
            <a:r>
              <a:rPr lang="fr-FR" b="1" dirty="0"/>
              <a:t>A la fin de la troisième, les parents pourront signer le livret scolaire</a:t>
            </a:r>
          </a:p>
          <a:p>
            <a:pPr marL="0" indent="0">
              <a:buNone/>
            </a:pPr>
            <a:r>
              <a:rPr lang="fr-FR" i="1" dirty="0"/>
              <a:t>A partir de début juillet</a:t>
            </a:r>
          </a:p>
          <a:p>
            <a:pPr marL="0" indent="0">
              <a:buNone/>
            </a:pPr>
            <a:endParaRPr lang="fr-FR" dirty="0"/>
          </a:p>
          <a:p>
            <a:pPr marL="0" indent="0">
              <a:buNone/>
            </a:pPr>
            <a:r>
              <a:rPr lang="fr-FR" dirty="0"/>
              <a:t>Il s’agit d’un acte usuel =&gt; un seul parent signe</a:t>
            </a:r>
          </a:p>
          <a:p>
            <a:pPr marL="0" indent="0">
              <a:buNone/>
            </a:pPr>
            <a:endParaRPr lang="fr-FR" dirty="0"/>
          </a:p>
          <a:p>
            <a:pPr marL="0" indent="0">
              <a:buNone/>
            </a:pPr>
            <a:r>
              <a:rPr lang="fr-FR" dirty="0"/>
              <a:t>Sur le livret scolaire apparaitront les bilans du CP à la troisième, le dernier bilan étant le bilan de fin de cycle 4, les attestations (PIX, ASSR)</a:t>
            </a:r>
          </a:p>
          <a:p>
            <a:endParaRPr lang="fr-FR"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946663" y="1814533"/>
            <a:ext cx="5532120" cy="3413760"/>
          </a:xfrm>
          <a:prstGeom prst="rect">
            <a:avLst/>
          </a:prstGeom>
        </p:spPr>
      </p:pic>
    </p:spTree>
    <p:extLst>
      <p:ext uri="{BB962C8B-B14F-4D97-AF65-F5344CB8AC3E}">
        <p14:creationId xmlns:p14="http://schemas.microsoft.com/office/powerpoint/2010/main" val="107947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687258" y="1322961"/>
            <a:ext cx="9987097" cy="1280890"/>
          </a:xfrm>
        </p:spPr>
        <p:txBody>
          <a:bodyPr>
            <a:normAutofit/>
          </a:bodyPr>
          <a:lstStyle/>
          <a:p>
            <a:r>
              <a:rPr lang="fr-FR" dirty="0">
                <a:solidFill>
                  <a:schemeClr val="accent1"/>
                </a:solidFill>
              </a:rPr>
              <a:t>En cas de difficulté à utiliser les téléservices :</a:t>
            </a:r>
          </a:p>
        </p:txBody>
      </p:sp>
      <p:sp>
        <p:nvSpPr>
          <p:cNvPr id="9" name="Espace réservé du contenu 8"/>
          <p:cNvSpPr>
            <a:spLocks noGrp="1"/>
          </p:cNvSpPr>
          <p:nvPr>
            <p:ph idx="1"/>
          </p:nvPr>
        </p:nvSpPr>
        <p:spPr>
          <a:xfrm>
            <a:off x="3814898" y="2863174"/>
            <a:ext cx="5163732" cy="2671865"/>
          </a:xfrm>
        </p:spPr>
        <p:txBody>
          <a:bodyPr>
            <a:normAutofit/>
          </a:bodyPr>
          <a:lstStyle/>
          <a:p>
            <a:pPr lvl="0"/>
            <a:r>
              <a:rPr lang="fr-FR" dirty="0"/>
              <a:t>s’adresser au secrétariat du collège et faire la démarche avec madame Samain, sur rendez-vous. </a:t>
            </a:r>
          </a:p>
          <a:p>
            <a:pPr lvl="0"/>
            <a:r>
              <a:rPr lang="fr-FR" dirty="0"/>
              <a:t>Créneaux possibles:</a:t>
            </a:r>
          </a:p>
          <a:p>
            <a:pPr lvl="1"/>
            <a:r>
              <a:rPr lang="fr-FR" dirty="0"/>
              <a:t>11h-12h30</a:t>
            </a:r>
          </a:p>
          <a:p>
            <a:pPr lvl="1"/>
            <a:r>
              <a:rPr lang="fr-FR" dirty="0"/>
              <a:t>17h-18h</a:t>
            </a:r>
          </a:p>
          <a:p>
            <a:pPr marL="0" indent="0">
              <a:buNone/>
            </a:pPr>
            <a:endParaRPr lang="fr-FR" dirty="0"/>
          </a:p>
        </p:txBody>
      </p:sp>
    </p:spTree>
    <p:extLst>
      <p:ext uri="{BB962C8B-B14F-4D97-AF65-F5344CB8AC3E}">
        <p14:creationId xmlns:p14="http://schemas.microsoft.com/office/powerpoint/2010/main" val="4045974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18C7D-63DC-4C42-8027-3C42F4B8087A}"/>
              </a:ext>
            </a:extLst>
          </p:cNvPr>
          <p:cNvSpPr>
            <a:spLocks noGrp="1"/>
          </p:cNvSpPr>
          <p:nvPr>
            <p:ph type="title"/>
          </p:nvPr>
        </p:nvSpPr>
        <p:spPr>
          <a:xfrm>
            <a:off x="2432305" y="624110"/>
            <a:ext cx="9072308" cy="1021810"/>
          </a:xfrm>
        </p:spPr>
        <p:txBody>
          <a:bodyPr/>
          <a:lstStyle/>
          <a:p>
            <a:r>
              <a:rPr lang="fr-FR" b="1" dirty="0">
                <a:solidFill>
                  <a:schemeClr val="accent1"/>
                </a:solidFill>
              </a:rPr>
              <a:t>Focus sur la PREPA-SECONDE</a:t>
            </a:r>
          </a:p>
        </p:txBody>
      </p:sp>
      <p:sp>
        <p:nvSpPr>
          <p:cNvPr id="3" name="Espace réservé du contenu 2">
            <a:extLst>
              <a:ext uri="{FF2B5EF4-FFF2-40B4-BE49-F238E27FC236}">
                <a16:creationId xmlns:a16="http://schemas.microsoft.com/office/drawing/2014/main" id="{081035BD-2FEB-47B0-B7B1-6A64907BF10D}"/>
              </a:ext>
            </a:extLst>
          </p:cNvPr>
          <p:cNvSpPr>
            <a:spLocks noGrp="1"/>
          </p:cNvSpPr>
          <p:nvPr>
            <p:ph idx="1"/>
          </p:nvPr>
        </p:nvSpPr>
        <p:spPr>
          <a:xfrm>
            <a:off x="2304288" y="1801368"/>
            <a:ext cx="9200324" cy="4109854"/>
          </a:xfrm>
        </p:spPr>
        <p:txBody>
          <a:bodyPr>
            <a:normAutofit lnSpcReduction="10000"/>
          </a:bodyPr>
          <a:lstStyle/>
          <a:p>
            <a:r>
              <a:rPr lang="fr-FR" dirty="0">
                <a:solidFill>
                  <a:srgbClr val="228BCC"/>
                </a:solidFill>
                <a:latin typeface="+mj-lt"/>
              </a:rPr>
              <a:t>Procédure d’inscription en classe prépa-seconde</a:t>
            </a:r>
          </a:p>
          <a:p>
            <a:pPr marL="0" indent="0">
              <a:buNone/>
            </a:pPr>
            <a:r>
              <a:rPr lang="fr-FR" b="1" dirty="0"/>
              <a:t>Les familles des élèves identifiés par l’équipe pédagogique comme pouvant bénéficier du parcours spécifique de la classe prépa-seconde sont informées en amont du dernier conseil de classe de troisième </a:t>
            </a:r>
            <a:r>
              <a:rPr lang="fr-FR" dirty="0"/>
              <a:t>des objectifs de cette classe, des conditions à remplir pour y prétendre et de l’implantation géographique du lycée le plus proche proposant le dispositif.</a:t>
            </a:r>
          </a:p>
          <a:p>
            <a:pPr marL="0" indent="0">
              <a:buNone/>
            </a:pPr>
            <a:endParaRPr lang="fr-FR" dirty="0"/>
          </a:p>
          <a:p>
            <a:pPr marL="0" indent="0">
              <a:buNone/>
            </a:pPr>
            <a:r>
              <a:rPr lang="fr-FR" dirty="0"/>
              <a:t>Les familles intéressées indiquent au principal du collège leur souhait de bénéficier ou non de la classe prépa-seconde en cas de non-obtention du diplôme national du brevet (DNB).</a:t>
            </a:r>
          </a:p>
          <a:p>
            <a:pPr marL="0" indent="0">
              <a:buNone/>
            </a:pPr>
            <a:endParaRPr lang="fr-FR" dirty="0"/>
          </a:p>
          <a:p>
            <a:r>
              <a:rPr lang="fr-FR" dirty="0">
                <a:hlinkClick r:id="rId2"/>
              </a:rPr>
              <a:t>https://www.education.gouv.fr/la-classe-prepa-seconde-pour-l-annee-scolaire-2024-2025-413922</a:t>
            </a:r>
            <a:endParaRPr lang="fr-FR" dirty="0"/>
          </a:p>
          <a:p>
            <a:endParaRPr lang="fr-FR" dirty="0"/>
          </a:p>
          <a:p>
            <a:endParaRPr lang="fr-FR" dirty="0"/>
          </a:p>
        </p:txBody>
      </p:sp>
    </p:spTree>
    <p:extLst>
      <p:ext uri="{BB962C8B-B14F-4D97-AF65-F5344CB8AC3E}">
        <p14:creationId xmlns:p14="http://schemas.microsoft.com/office/powerpoint/2010/main" val="3917587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71A9AD-7D28-4DE8-AE77-267EF085C93D}"/>
              </a:ext>
            </a:extLst>
          </p:cNvPr>
          <p:cNvSpPr>
            <a:spLocks noGrp="1"/>
          </p:cNvSpPr>
          <p:nvPr>
            <p:ph type="title"/>
          </p:nvPr>
        </p:nvSpPr>
        <p:spPr>
          <a:xfrm>
            <a:off x="2154013" y="4277491"/>
            <a:ext cx="8911687" cy="2161035"/>
          </a:xfrm>
        </p:spPr>
        <p:txBody>
          <a:bodyPr>
            <a:noAutofit/>
          </a:bodyPr>
          <a:lstStyle/>
          <a:p>
            <a:r>
              <a:rPr lang="fr-FR" sz="1800" dirty="0">
                <a:solidFill>
                  <a:schemeClr val="tx1">
                    <a:lumMod val="75000"/>
                    <a:lumOff val="25000"/>
                  </a:schemeClr>
                </a:solidFill>
                <a:latin typeface="+mn-lt"/>
                <a:ea typeface="+mn-ea"/>
                <a:cs typeface="+mn-cs"/>
              </a:rPr>
              <a:t>La « prépa-seconde » permet aux élèves de se familiariser avec les pratiques et méthodes du lycée, de </a:t>
            </a:r>
            <a:r>
              <a:rPr lang="fr-FR" sz="1800" dirty="0">
                <a:solidFill>
                  <a:schemeClr val="accent1"/>
                </a:solidFill>
                <a:latin typeface="+mn-lt"/>
                <a:ea typeface="+mn-ea"/>
                <a:cs typeface="+mn-cs"/>
              </a:rPr>
              <a:t>se donner du temps pour des apprentissages solides</a:t>
            </a:r>
            <a:r>
              <a:rPr lang="fr-FR" sz="1800" dirty="0">
                <a:solidFill>
                  <a:schemeClr val="tx1">
                    <a:lumMod val="75000"/>
                    <a:lumOff val="25000"/>
                  </a:schemeClr>
                </a:solidFill>
                <a:latin typeface="+mn-lt"/>
                <a:ea typeface="+mn-ea"/>
                <a:cs typeface="+mn-cs"/>
              </a:rPr>
              <a:t>. Elle repose sur une </a:t>
            </a:r>
            <a:r>
              <a:rPr lang="fr-FR" sz="1800" dirty="0">
                <a:solidFill>
                  <a:schemeClr val="accent1"/>
                </a:solidFill>
                <a:latin typeface="+mn-lt"/>
                <a:ea typeface="+mn-ea"/>
                <a:cs typeface="+mn-cs"/>
              </a:rPr>
              <a:t>pédagogie de projet </a:t>
            </a:r>
            <a:r>
              <a:rPr lang="fr-FR" sz="1800" dirty="0">
                <a:solidFill>
                  <a:schemeClr val="tx1">
                    <a:lumMod val="75000"/>
                    <a:lumOff val="25000"/>
                  </a:schemeClr>
                </a:solidFill>
                <a:latin typeface="+mn-lt"/>
                <a:ea typeface="+mn-ea"/>
                <a:cs typeface="+mn-cs"/>
              </a:rPr>
              <a:t>qui s’applique aussi bien aux contenus disciplinaires tournés vers les savoirs fondamentaux qu’aux heures destinées à la </a:t>
            </a:r>
            <a:r>
              <a:rPr lang="fr-FR" sz="1800" dirty="0">
                <a:solidFill>
                  <a:schemeClr val="accent1"/>
                </a:solidFill>
                <a:latin typeface="+mn-lt"/>
                <a:ea typeface="+mn-ea"/>
                <a:cs typeface="+mn-cs"/>
              </a:rPr>
              <a:t>méthodologie</a:t>
            </a:r>
            <a:r>
              <a:rPr lang="fr-FR" sz="1800" dirty="0">
                <a:solidFill>
                  <a:schemeClr val="tx1">
                    <a:lumMod val="75000"/>
                    <a:lumOff val="25000"/>
                  </a:schemeClr>
                </a:solidFill>
                <a:latin typeface="+mn-lt"/>
                <a:ea typeface="+mn-ea"/>
                <a:cs typeface="+mn-cs"/>
              </a:rPr>
              <a:t> et à la poursuite du parcours. Durant cette année de classe « prépa-seconde », les élèves pourront confirmer ou mieux définir leur </a:t>
            </a:r>
            <a:r>
              <a:rPr lang="fr-FR" sz="1800" dirty="0">
                <a:solidFill>
                  <a:schemeClr val="accent1"/>
                </a:solidFill>
                <a:latin typeface="+mn-lt"/>
                <a:ea typeface="+mn-ea"/>
                <a:cs typeface="+mn-cs"/>
              </a:rPr>
              <a:t>projet d’orientation</a:t>
            </a:r>
            <a:r>
              <a:rPr lang="fr-FR" sz="1800" dirty="0">
                <a:solidFill>
                  <a:schemeClr val="tx1">
                    <a:lumMod val="75000"/>
                    <a:lumOff val="25000"/>
                  </a:schemeClr>
                </a:solidFill>
                <a:latin typeface="+mn-lt"/>
                <a:ea typeface="+mn-ea"/>
                <a:cs typeface="+mn-cs"/>
              </a:rPr>
              <a:t>, voire le modifier.</a:t>
            </a:r>
          </a:p>
        </p:txBody>
      </p:sp>
      <p:sp>
        <p:nvSpPr>
          <p:cNvPr id="5" name="Espace réservé du contenu 4">
            <a:extLst>
              <a:ext uri="{FF2B5EF4-FFF2-40B4-BE49-F238E27FC236}">
                <a16:creationId xmlns:a16="http://schemas.microsoft.com/office/drawing/2014/main" id="{218EF9E8-F960-44C3-914B-A573340B1DE3}"/>
              </a:ext>
            </a:extLst>
          </p:cNvPr>
          <p:cNvSpPr>
            <a:spLocks noGrp="1"/>
          </p:cNvSpPr>
          <p:nvPr>
            <p:ph idx="1"/>
          </p:nvPr>
        </p:nvSpPr>
        <p:spPr>
          <a:xfrm>
            <a:off x="2150300" y="419474"/>
            <a:ext cx="8915400" cy="3777622"/>
          </a:xfrm>
        </p:spPr>
        <p:txBody>
          <a:bodyPr/>
          <a:lstStyle/>
          <a:p>
            <a:r>
              <a:rPr lang="fr-FR" dirty="0"/>
              <a:t>Élèves concernés: </a:t>
            </a:r>
            <a:r>
              <a:rPr lang="fr-FR" sz="1700" b="1" dirty="0">
                <a:solidFill>
                  <a:srgbClr val="228BCC"/>
                </a:solidFill>
                <a:latin typeface="+mj-lt"/>
              </a:rPr>
              <a:t>élèves de troisième volontaire admis en seconde </a:t>
            </a:r>
            <a:r>
              <a:rPr lang="fr-FR" sz="1700" dirty="0">
                <a:solidFill>
                  <a:srgbClr val="228BCC"/>
                </a:solidFill>
                <a:latin typeface="+mj-lt"/>
              </a:rPr>
              <a:t>(GT ou professionnelle) mais qui n’obtiennent pas le DNB</a:t>
            </a:r>
          </a:p>
          <a:p>
            <a:r>
              <a:rPr lang="fr-FR" dirty="0"/>
              <a:t>objectifs de cette classe:</a:t>
            </a:r>
            <a:r>
              <a:rPr lang="fr-FR" sz="1700" dirty="0">
                <a:solidFill>
                  <a:srgbClr val="228BCC"/>
                </a:solidFill>
                <a:latin typeface="+mj-lt"/>
              </a:rPr>
              <a:t> consolider les acquis et se préparer à la classe de seconde qu’ils ont envisagée</a:t>
            </a:r>
          </a:p>
          <a:p>
            <a:r>
              <a:rPr lang="fr-FR" dirty="0"/>
              <a:t>implantation géographique : </a:t>
            </a:r>
            <a:r>
              <a:rPr lang="fr-FR" sz="1700" dirty="0">
                <a:solidFill>
                  <a:srgbClr val="228BCC"/>
                </a:solidFill>
                <a:latin typeface="+mj-lt"/>
              </a:rPr>
              <a:t>lycée Robert Badinter à Blois</a:t>
            </a:r>
          </a:p>
          <a:p>
            <a:r>
              <a:rPr lang="fr-FR" sz="1700" dirty="0">
                <a:solidFill>
                  <a:schemeClr val="tx1"/>
                </a:solidFill>
                <a:latin typeface="+mj-lt"/>
              </a:rPr>
              <a:t>Remarques:</a:t>
            </a:r>
          </a:p>
          <a:p>
            <a:pPr lvl="1"/>
            <a:r>
              <a:rPr lang="fr-FR" sz="1500" dirty="0">
                <a:solidFill>
                  <a:srgbClr val="228BCC"/>
                </a:solidFill>
                <a:latin typeface="+mj-lt"/>
              </a:rPr>
              <a:t>L’élève conserve l’affectation qu’il a eu en fin de 3</a:t>
            </a:r>
            <a:r>
              <a:rPr lang="fr-FR" sz="1500" baseline="30000" dirty="0">
                <a:solidFill>
                  <a:srgbClr val="228BCC"/>
                </a:solidFill>
                <a:latin typeface="+mj-lt"/>
              </a:rPr>
              <a:t>ème</a:t>
            </a:r>
            <a:endParaRPr lang="fr-FR" sz="1500" dirty="0">
              <a:solidFill>
                <a:srgbClr val="228BCC"/>
              </a:solidFill>
              <a:latin typeface="+mj-lt"/>
            </a:endParaRPr>
          </a:p>
          <a:p>
            <a:pPr lvl="1"/>
            <a:r>
              <a:rPr lang="fr-FR" sz="1500" dirty="0">
                <a:solidFill>
                  <a:srgbClr val="228BCC"/>
                </a:solidFill>
                <a:latin typeface="+mj-lt"/>
              </a:rPr>
              <a:t>La décision d’orientation de fin de 3</a:t>
            </a:r>
            <a:r>
              <a:rPr lang="fr-FR" sz="1500" baseline="30000" dirty="0">
                <a:solidFill>
                  <a:srgbClr val="228BCC"/>
                </a:solidFill>
                <a:latin typeface="+mj-lt"/>
              </a:rPr>
              <a:t>ème</a:t>
            </a:r>
            <a:r>
              <a:rPr lang="fr-FR" sz="1500" dirty="0">
                <a:solidFill>
                  <a:srgbClr val="228BCC"/>
                </a:solidFill>
                <a:latin typeface="+mj-lt"/>
              </a:rPr>
              <a:t> peut être modifiée </a:t>
            </a:r>
          </a:p>
          <a:p>
            <a:endParaRPr lang="fr-FR" dirty="0"/>
          </a:p>
        </p:txBody>
      </p:sp>
    </p:spTree>
    <p:extLst>
      <p:ext uri="{BB962C8B-B14F-4D97-AF65-F5344CB8AC3E}">
        <p14:creationId xmlns:p14="http://schemas.microsoft.com/office/powerpoint/2010/main" val="26260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687258" y="1322961"/>
            <a:ext cx="9987097" cy="1280890"/>
          </a:xfrm>
        </p:spPr>
        <p:txBody>
          <a:bodyPr>
            <a:normAutofit/>
          </a:bodyPr>
          <a:lstStyle/>
          <a:p>
            <a:r>
              <a:rPr lang="fr-FR" dirty="0">
                <a:solidFill>
                  <a:schemeClr val="accent1"/>
                </a:solidFill>
              </a:rPr>
              <a:t>3 </a:t>
            </a:r>
            <a:r>
              <a:rPr lang="fr-FR">
                <a:solidFill>
                  <a:schemeClr val="accent1"/>
                </a:solidFill>
              </a:rPr>
              <a:t>visios </a:t>
            </a:r>
            <a:r>
              <a:rPr lang="fr-FR" dirty="0">
                <a:solidFill>
                  <a:schemeClr val="accent1"/>
                </a:solidFill>
              </a:rPr>
              <a:t>« flash » pour faire le point:</a:t>
            </a:r>
          </a:p>
        </p:txBody>
      </p:sp>
      <p:sp>
        <p:nvSpPr>
          <p:cNvPr id="9" name="Espace réservé du contenu 8"/>
          <p:cNvSpPr>
            <a:spLocks noGrp="1"/>
          </p:cNvSpPr>
          <p:nvPr>
            <p:ph idx="1"/>
          </p:nvPr>
        </p:nvSpPr>
        <p:spPr>
          <a:xfrm>
            <a:off x="3814898" y="2863174"/>
            <a:ext cx="5163732" cy="2671865"/>
          </a:xfrm>
        </p:spPr>
        <p:txBody>
          <a:bodyPr>
            <a:normAutofit/>
          </a:bodyPr>
          <a:lstStyle/>
          <a:p>
            <a:pPr lvl="0"/>
            <a:r>
              <a:rPr lang="fr-FR" dirty="0"/>
              <a:t>Jeudi 22 mai 18h30</a:t>
            </a:r>
          </a:p>
          <a:p>
            <a:pPr lvl="0"/>
            <a:r>
              <a:rPr lang="fr-FR" dirty="0"/>
              <a:t>Jeudi 5 juin 18h30</a:t>
            </a:r>
          </a:p>
          <a:p>
            <a:pPr lvl="0"/>
            <a:r>
              <a:rPr lang="fr-FR" dirty="0"/>
              <a:t>Mercredi 4 juin 13h</a:t>
            </a:r>
          </a:p>
          <a:p>
            <a:pPr lvl="0"/>
            <a:endParaRPr lang="fr-FR" dirty="0"/>
          </a:p>
          <a:p>
            <a:pPr marL="0" lvl="0" indent="0">
              <a:buNone/>
            </a:pPr>
            <a:endParaRPr lang="fr-FR" dirty="0"/>
          </a:p>
          <a:p>
            <a:pPr marL="0" indent="0">
              <a:buNone/>
            </a:pPr>
            <a:r>
              <a:rPr lang="fr-FR" dirty="0">
                <a:hlinkClick r:id="rId2"/>
              </a:rPr>
              <a:t>https://visio-ent.recia.fr/cla-wp8-nyi-wkh</a:t>
            </a:r>
            <a:endParaRPr lang="fr-FR" dirty="0"/>
          </a:p>
          <a:p>
            <a:pPr marL="0" indent="0">
              <a:buNone/>
            </a:pPr>
            <a:endParaRPr lang="fr-FR" dirty="0"/>
          </a:p>
        </p:txBody>
      </p:sp>
    </p:spTree>
    <p:extLst>
      <p:ext uri="{BB962C8B-B14F-4D97-AF65-F5344CB8AC3E}">
        <p14:creationId xmlns:p14="http://schemas.microsoft.com/office/powerpoint/2010/main" val="398335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5026" y="1985982"/>
            <a:ext cx="8911687" cy="1280890"/>
          </a:xfrm>
        </p:spPr>
        <p:txBody>
          <a:bodyPr>
            <a:normAutofit fontScale="90000"/>
          </a:bodyPr>
          <a:lstStyle/>
          <a:p>
            <a:r>
              <a:rPr lang="fr-FR" dirty="0"/>
              <a:t>Merci pour votre attention</a:t>
            </a:r>
            <a:br>
              <a:rPr lang="fr-FR" dirty="0"/>
            </a:br>
            <a:br>
              <a:rPr lang="fr-FR" dirty="0"/>
            </a:br>
            <a:endParaRPr lang="fr-FR" dirty="0"/>
          </a:p>
        </p:txBody>
      </p:sp>
    </p:spTree>
    <p:extLst>
      <p:ext uri="{BB962C8B-B14F-4D97-AF65-F5344CB8AC3E}">
        <p14:creationId xmlns:p14="http://schemas.microsoft.com/office/powerpoint/2010/main" val="24773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E938C8-2E81-4476-9320-FD091242671F}"/>
              </a:ext>
            </a:extLst>
          </p:cNvPr>
          <p:cNvPicPr>
            <a:picLocks noChangeAspect="1"/>
          </p:cNvPicPr>
          <p:nvPr/>
        </p:nvPicPr>
        <p:blipFill>
          <a:blip r:embed="rId2"/>
          <a:stretch>
            <a:fillRect/>
          </a:stretch>
        </p:blipFill>
        <p:spPr>
          <a:xfrm>
            <a:off x="2637331" y="391934"/>
            <a:ext cx="8377066" cy="4740199"/>
          </a:xfrm>
          <a:prstGeom prst="rect">
            <a:avLst/>
          </a:prstGeom>
        </p:spPr>
      </p:pic>
    </p:spTree>
    <p:extLst>
      <p:ext uri="{BB962C8B-B14F-4D97-AF65-F5344CB8AC3E}">
        <p14:creationId xmlns:p14="http://schemas.microsoft.com/office/powerpoint/2010/main" val="24252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DFEA56-DEF5-4AF2-8B07-22E518B0C877}"/>
              </a:ext>
            </a:extLst>
          </p:cNvPr>
          <p:cNvSpPr>
            <a:spLocks noGrp="1"/>
          </p:cNvSpPr>
          <p:nvPr>
            <p:ph idx="1"/>
          </p:nvPr>
        </p:nvSpPr>
        <p:spPr>
          <a:xfrm>
            <a:off x="2350316" y="1600200"/>
            <a:ext cx="8317684" cy="4181038"/>
          </a:xfrm>
        </p:spPr>
        <p:txBody>
          <a:bodyPr>
            <a:normAutofit/>
          </a:bodyPr>
          <a:lstStyle/>
          <a:p>
            <a:pPr algn="l">
              <a:buFont typeface="Arial" panose="020B0604020202020204" pitchFamily="34" charset="0"/>
              <a:buChar char="•"/>
            </a:pPr>
            <a:r>
              <a:rPr lang="fr-FR" sz="3500" dirty="0">
                <a:solidFill>
                  <a:schemeClr val="accent6">
                    <a:lumMod val="75000"/>
                  </a:schemeClr>
                </a:solidFill>
                <a:latin typeface="Corbel" panose="020B0503020204020204" pitchFamily="34" charset="0"/>
              </a:rPr>
              <a:t>Nouveautés DNB </a:t>
            </a:r>
            <a:r>
              <a:rPr lang="fr-FR" sz="3500" b="1" dirty="0">
                <a:solidFill>
                  <a:schemeClr val="accent6">
                    <a:lumMod val="75000"/>
                  </a:schemeClr>
                </a:solidFill>
                <a:latin typeface="Corbel" panose="020B0503020204020204" pitchFamily="34" charset="0"/>
              </a:rPr>
              <a:t>2025</a:t>
            </a:r>
            <a:endParaRPr lang="fr-FR" sz="3500" dirty="0">
              <a:solidFill>
                <a:srgbClr val="000000"/>
              </a:solidFill>
              <a:latin typeface="Corbel" panose="020B0503020204020204" pitchFamily="34" charset="0"/>
            </a:endParaRPr>
          </a:p>
          <a:p>
            <a:pPr algn="l">
              <a:buFont typeface="Arial" panose="020B0604020202020204" pitchFamily="34" charset="0"/>
              <a:buChar char="•"/>
            </a:pPr>
            <a:endParaRPr lang="fr-FR" sz="2000" dirty="0">
              <a:solidFill>
                <a:srgbClr val="000000"/>
              </a:solidFill>
              <a:latin typeface="Corbel" panose="020B0503020204020204" pitchFamily="34" charset="0"/>
            </a:endParaRPr>
          </a:p>
          <a:p>
            <a:pPr marL="342900" indent="-342900" algn="l">
              <a:buFont typeface="Wingdings" panose="05000000000000000000" pitchFamily="2" charset="2"/>
              <a:buChar char="Ø"/>
            </a:pPr>
            <a:r>
              <a:rPr lang="fr-FR" sz="2000" dirty="0">
                <a:latin typeface="Corbel" panose="020B0503020204020204" pitchFamily="34" charset="0"/>
              </a:rPr>
              <a:t>Notes séparées pour</a:t>
            </a:r>
          </a:p>
          <a:p>
            <a:pPr algn="l"/>
            <a:r>
              <a:rPr lang="fr-FR" sz="2000" dirty="0">
                <a:latin typeface="Corbel" panose="020B0503020204020204" pitchFamily="34" charset="0"/>
              </a:rPr>
              <a:t>l’histoire-géographie</a:t>
            </a:r>
          </a:p>
          <a:p>
            <a:pPr algn="l"/>
            <a:r>
              <a:rPr lang="fr-FR" sz="2000" dirty="0">
                <a:latin typeface="Corbel" panose="020B0503020204020204" pitchFamily="34" charset="0"/>
              </a:rPr>
              <a:t>et l’enseignement moral et civique (EMC) </a:t>
            </a:r>
          </a:p>
          <a:p>
            <a:pPr marL="0" indent="0" algn="l">
              <a:buNone/>
            </a:pPr>
            <a:endParaRPr lang="fr-FR" sz="2000" dirty="0">
              <a:latin typeface="Corbel" panose="020B0503020204020204" pitchFamily="34" charset="0"/>
            </a:endParaRPr>
          </a:p>
          <a:p>
            <a:pPr marL="342900" indent="-342900" algn="l">
              <a:buFont typeface="Wingdings" panose="05000000000000000000" pitchFamily="2" charset="2"/>
              <a:buChar char="Ø"/>
            </a:pPr>
            <a:r>
              <a:rPr lang="fr-FR" sz="2000" dirty="0">
                <a:latin typeface="Corbel" panose="020B0503020204020204" pitchFamily="34" charset="0"/>
              </a:rPr>
              <a:t>Introduction de la mention "</a:t>
            </a:r>
            <a:r>
              <a:rPr lang="fr-FR" sz="2000" b="1" dirty="0">
                <a:latin typeface="Corbel" panose="020B0503020204020204" pitchFamily="34" charset="0"/>
              </a:rPr>
              <a:t>Très bien avec félicitations du jury«</a:t>
            </a:r>
            <a:r>
              <a:rPr lang="fr-FR" sz="2000" dirty="0">
                <a:latin typeface="Corbel" panose="020B0503020204020204" pitchFamily="34" charset="0"/>
              </a:rPr>
              <a:t>  pour les élèves qui obtiennent </a:t>
            </a:r>
            <a:r>
              <a:rPr lang="fr-FR" sz="2000" b="1" dirty="0">
                <a:latin typeface="Corbel" panose="020B0503020204020204" pitchFamily="34" charset="0"/>
              </a:rPr>
              <a:t>18/20</a:t>
            </a:r>
            <a:r>
              <a:rPr lang="fr-FR" sz="2000" dirty="0">
                <a:latin typeface="Corbel" panose="020B0503020204020204" pitchFamily="34" charset="0"/>
              </a:rPr>
              <a:t> ou plus</a:t>
            </a:r>
          </a:p>
          <a:p>
            <a:pPr algn="l"/>
            <a:endParaRPr lang="fr-FR" sz="2000" dirty="0">
              <a:latin typeface="Corbel" panose="020B0503020204020204" pitchFamily="34" charset="0"/>
            </a:endParaRPr>
          </a:p>
          <a:p>
            <a:pPr algn="l"/>
            <a:endParaRPr lang="fr-FR" sz="2000" dirty="0">
              <a:latin typeface="Corbel" panose="020B0503020204020204" pitchFamily="34" charset="0"/>
            </a:endParaRPr>
          </a:p>
          <a:p>
            <a:pPr algn="l"/>
            <a:endParaRPr lang="fr-FR" sz="2000" dirty="0">
              <a:latin typeface="Corbel" panose="020B0503020204020204" pitchFamily="34" charset="0"/>
            </a:endParaRPr>
          </a:p>
          <a:p>
            <a:pPr algn="l">
              <a:buFont typeface="Arial" panose="020B0604020202020204" pitchFamily="34" charset="0"/>
              <a:buChar char="•"/>
            </a:pPr>
            <a:endParaRPr lang="fr-FR" sz="2000" dirty="0">
              <a:solidFill>
                <a:srgbClr val="000000"/>
              </a:solidFill>
              <a:latin typeface="Corbel" panose="020B0503020204020204" pitchFamily="34" charset="0"/>
            </a:endParaRPr>
          </a:p>
          <a:p>
            <a:pPr algn="l">
              <a:buFont typeface="Arial" panose="020B0604020202020204" pitchFamily="34" charset="0"/>
              <a:buChar char="•"/>
            </a:pPr>
            <a:endParaRPr lang="fr-FR" sz="2000" dirty="0">
              <a:solidFill>
                <a:srgbClr val="000000"/>
              </a:solidFill>
              <a:latin typeface="Corbel" panose="020B0503020204020204" pitchFamily="34" charset="0"/>
            </a:endParaRPr>
          </a:p>
          <a:p>
            <a:endParaRPr lang="fr-FR" sz="2000" dirty="0"/>
          </a:p>
        </p:txBody>
      </p:sp>
    </p:spTree>
    <p:extLst>
      <p:ext uri="{BB962C8B-B14F-4D97-AF65-F5344CB8AC3E}">
        <p14:creationId xmlns:p14="http://schemas.microsoft.com/office/powerpoint/2010/main" val="173411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D651A-81DA-4F15-967C-73D9EE31A581}"/>
              </a:ext>
            </a:extLst>
          </p:cNvPr>
          <p:cNvSpPr>
            <a:spLocks noGrp="1"/>
          </p:cNvSpPr>
          <p:nvPr>
            <p:ph type="title"/>
          </p:nvPr>
        </p:nvSpPr>
        <p:spPr/>
        <p:txBody>
          <a:bodyPr>
            <a:normAutofit/>
          </a:bodyPr>
          <a:lstStyle/>
          <a:p>
            <a:r>
              <a:rPr lang="fr-FR" sz="3200" dirty="0"/>
              <a:t>L'évaluation du socle commun représente 400 points. </a:t>
            </a:r>
          </a:p>
        </p:txBody>
      </p:sp>
      <p:sp>
        <p:nvSpPr>
          <p:cNvPr id="3" name="Espace réservé du contenu 2">
            <a:extLst>
              <a:ext uri="{FF2B5EF4-FFF2-40B4-BE49-F238E27FC236}">
                <a16:creationId xmlns:a16="http://schemas.microsoft.com/office/drawing/2014/main" id="{AAA530B5-C30D-4917-A6E1-D90C8170482A}"/>
              </a:ext>
            </a:extLst>
          </p:cNvPr>
          <p:cNvSpPr>
            <a:spLocks noGrp="1"/>
          </p:cNvSpPr>
          <p:nvPr>
            <p:ph idx="1"/>
          </p:nvPr>
        </p:nvSpPr>
        <p:spPr/>
        <p:txBody>
          <a:bodyPr/>
          <a:lstStyle/>
          <a:p>
            <a:r>
              <a:rPr lang="fr-FR" dirty="0"/>
              <a:t>Les huit composantes du socle commun sont prises en compte </a:t>
            </a:r>
          </a:p>
          <a:p>
            <a:pPr algn="l">
              <a:buFont typeface="Arial" panose="020B0604020202020204" pitchFamily="34" charset="0"/>
              <a:buChar char="•"/>
            </a:pPr>
            <a:r>
              <a:rPr lang="fr-FR" b="0" i="0" dirty="0">
                <a:solidFill>
                  <a:srgbClr val="000000"/>
                </a:solidFill>
                <a:effectLst/>
                <a:latin typeface="Roboto" panose="02000000000000000000" pitchFamily="2" charset="0"/>
              </a:rPr>
              <a:t>Maîtrise insuffisante (10 points)</a:t>
            </a:r>
          </a:p>
          <a:p>
            <a:pPr algn="l">
              <a:buFont typeface="Arial" panose="020B0604020202020204" pitchFamily="34" charset="0"/>
              <a:buChar char="•"/>
            </a:pPr>
            <a:r>
              <a:rPr lang="fr-FR" b="0" i="0" dirty="0">
                <a:solidFill>
                  <a:srgbClr val="000000"/>
                </a:solidFill>
                <a:effectLst/>
                <a:latin typeface="Roboto" panose="02000000000000000000" pitchFamily="2" charset="0"/>
              </a:rPr>
              <a:t>Maîtrise fragile (25 points)</a:t>
            </a:r>
          </a:p>
          <a:p>
            <a:pPr algn="l">
              <a:buFont typeface="Arial" panose="020B0604020202020204" pitchFamily="34" charset="0"/>
              <a:buChar char="•"/>
            </a:pPr>
            <a:r>
              <a:rPr lang="fr-FR" b="0" i="0" dirty="0">
                <a:solidFill>
                  <a:srgbClr val="000000"/>
                </a:solidFill>
                <a:effectLst/>
                <a:latin typeface="Roboto" panose="02000000000000000000" pitchFamily="2" charset="0"/>
              </a:rPr>
              <a:t>Maîtrise satisfaisante (40 points)</a:t>
            </a:r>
          </a:p>
          <a:p>
            <a:pPr algn="l">
              <a:buFont typeface="Arial" panose="020B0604020202020204" pitchFamily="34" charset="0"/>
              <a:buChar char="•"/>
            </a:pPr>
            <a:r>
              <a:rPr lang="fr-FR" b="0" i="0" dirty="0">
                <a:solidFill>
                  <a:srgbClr val="000000"/>
                </a:solidFill>
                <a:effectLst/>
                <a:latin typeface="Roboto" panose="02000000000000000000" pitchFamily="2" charset="0"/>
              </a:rPr>
              <a:t>Très bonne maîtrise (50 points)</a:t>
            </a:r>
          </a:p>
          <a:p>
            <a:pPr marL="0" indent="0">
              <a:buNone/>
            </a:pPr>
            <a:endParaRPr lang="fr-FR" dirty="0"/>
          </a:p>
        </p:txBody>
      </p:sp>
      <p:pic>
        <p:nvPicPr>
          <p:cNvPr id="5" name="Image 4">
            <a:extLst>
              <a:ext uri="{FF2B5EF4-FFF2-40B4-BE49-F238E27FC236}">
                <a16:creationId xmlns:a16="http://schemas.microsoft.com/office/drawing/2014/main" id="{92DA8B3B-5D77-4EEE-B380-20C8B9E85191}"/>
              </a:ext>
            </a:extLst>
          </p:cNvPr>
          <p:cNvPicPr>
            <a:picLocks noChangeAspect="1"/>
          </p:cNvPicPr>
          <p:nvPr/>
        </p:nvPicPr>
        <p:blipFill>
          <a:blip r:embed="rId2"/>
          <a:stretch>
            <a:fillRect/>
          </a:stretch>
        </p:blipFill>
        <p:spPr>
          <a:xfrm>
            <a:off x="6429227" y="3598760"/>
            <a:ext cx="5075385" cy="2462404"/>
          </a:xfrm>
          <a:prstGeom prst="rect">
            <a:avLst/>
          </a:prstGeom>
        </p:spPr>
      </p:pic>
    </p:spTree>
    <p:extLst>
      <p:ext uri="{BB962C8B-B14F-4D97-AF65-F5344CB8AC3E}">
        <p14:creationId xmlns:p14="http://schemas.microsoft.com/office/powerpoint/2010/main" val="114133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AC94A-B7F1-4426-A0B6-480AAF219968}"/>
              </a:ext>
            </a:extLst>
          </p:cNvPr>
          <p:cNvSpPr>
            <a:spLocks noGrp="1"/>
          </p:cNvSpPr>
          <p:nvPr>
            <p:ph type="title"/>
          </p:nvPr>
        </p:nvSpPr>
        <p:spPr/>
        <p:txBody>
          <a:bodyPr/>
          <a:lstStyle/>
          <a:p>
            <a:r>
              <a:rPr kumimoji="0" lang="fr-FR" sz="32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Les épreuves finales représentent 400 points</a:t>
            </a:r>
            <a:endParaRPr lang="fr-FR" dirty="0"/>
          </a:p>
        </p:txBody>
      </p:sp>
      <p:sp>
        <p:nvSpPr>
          <p:cNvPr id="3" name="Espace réservé du contenu 2">
            <a:extLst>
              <a:ext uri="{FF2B5EF4-FFF2-40B4-BE49-F238E27FC236}">
                <a16:creationId xmlns:a16="http://schemas.microsoft.com/office/drawing/2014/main" id="{25C74D86-E685-4C23-8D1E-5B99F4405348}"/>
              </a:ext>
            </a:extLst>
          </p:cNvPr>
          <p:cNvSpPr>
            <a:spLocks noGrp="1"/>
          </p:cNvSpPr>
          <p:nvPr>
            <p:ph sz="half" idx="1"/>
          </p:nvPr>
        </p:nvSpPr>
        <p:spPr>
          <a:xfrm>
            <a:off x="2382472" y="2138418"/>
            <a:ext cx="5578679" cy="2148356"/>
          </a:xfrm>
        </p:spPr>
        <p:txBody>
          <a:bodyPr/>
          <a:lstStyle/>
          <a:p>
            <a:r>
              <a:rPr lang="fr-FR" dirty="0"/>
              <a:t>Français</a:t>
            </a:r>
          </a:p>
          <a:p>
            <a:r>
              <a:rPr lang="fr-FR" dirty="0"/>
              <a:t>Mathématiques</a:t>
            </a:r>
          </a:p>
          <a:p>
            <a:r>
              <a:rPr lang="fr-FR" dirty="0"/>
              <a:t>Histoire géographie et EMC (une seule copie)</a:t>
            </a:r>
          </a:p>
          <a:p>
            <a:r>
              <a:rPr lang="fr-FR" dirty="0"/>
              <a:t>Sciences </a:t>
            </a:r>
          </a:p>
          <a:p>
            <a:r>
              <a:rPr lang="fr-FR" dirty="0"/>
              <a:t>Oral</a:t>
            </a:r>
          </a:p>
        </p:txBody>
      </p:sp>
      <p:sp>
        <p:nvSpPr>
          <p:cNvPr id="4" name="Espace réservé du contenu 3">
            <a:extLst>
              <a:ext uri="{FF2B5EF4-FFF2-40B4-BE49-F238E27FC236}">
                <a16:creationId xmlns:a16="http://schemas.microsoft.com/office/drawing/2014/main" id="{86FC12C4-5A55-4984-AC6A-941634436D66}"/>
              </a:ext>
            </a:extLst>
          </p:cNvPr>
          <p:cNvSpPr>
            <a:spLocks noGrp="1"/>
          </p:cNvSpPr>
          <p:nvPr>
            <p:ph sz="half" idx="2"/>
          </p:nvPr>
        </p:nvSpPr>
        <p:spPr>
          <a:xfrm>
            <a:off x="8086987" y="2126222"/>
            <a:ext cx="3417624" cy="3777622"/>
          </a:xfrm>
        </p:spPr>
        <p:txBody>
          <a:bodyPr/>
          <a:lstStyle/>
          <a:p>
            <a:r>
              <a:rPr lang="fr-FR" dirty="0"/>
              <a:t>100 points</a:t>
            </a:r>
          </a:p>
          <a:p>
            <a:r>
              <a:rPr lang="fr-FR" dirty="0"/>
              <a:t>100 points</a:t>
            </a:r>
          </a:p>
          <a:p>
            <a:r>
              <a:rPr lang="fr-FR" dirty="0"/>
              <a:t>40 points + 10 points</a:t>
            </a:r>
          </a:p>
          <a:p>
            <a:r>
              <a:rPr lang="fr-FR" dirty="0"/>
              <a:t>50 points</a:t>
            </a:r>
          </a:p>
          <a:p>
            <a:r>
              <a:rPr lang="fr-FR" dirty="0"/>
              <a:t>100 points</a:t>
            </a:r>
          </a:p>
          <a:p>
            <a:endParaRPr lang="fr-FR" dirty="0"/>
          </a:p>
        </p:txBody>
      </p:sp>
      <p:sp>
        <p:nvSpPr>
          <p:cNvPr id="6" name="Espace réservé du contenu 2">
            <a:extLst>
              <a:ext uri="{FF2B5EF4-FFF2-40B4-BE49-F238E27FC236}">
                <a16:creationId xmlns:a16="http://schemas.microsoft.com/office/drawing/2014/main" id="{3490D87C-8295-4ADC-837B-6897005FFF71}"/>
              </a:ext>
            </a:extLst>
          </p:cNvPr>
          <p:cNvSpPr txBox="1">
            <a:spLocks/>
          </p:cNvSpPr>
          <p:nvPr/>
        </p:nvSpPr>
        <p:spPr>
          <a:xfrm>
            <a:off x="8086987" y="4920088"/>
            <a:ext cx="2202149" cy="5921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fr-FR" dirty="0"/>
          </a:p>
        </p:txBody>
      </p:sp>
      <p:sp>
        <p:nvSpPr>
          <p:cNvPr id="8" name="ZoneTexte 7">
            <a:extLst>
              <a:ext uri="{FF2B5EF4-FFF2-40B4-BE49-F238E27FC236}">
                <a16:creationId xmlns:a16="http://schemas.microsoft.com/office/drawing/2014/main" id="{5FA86EAF-A6F7-45A2-8246-0CE31D27D305}"/>
              </a:ext>
            </a:extLst>
          </p:cNvPr>
          <p:cNvSpPr txBox="1"/>
          <p:nvPr/>
        </p:nvSpPr>
        <p:spPr>
          <a:xfrm>
            <a:off x="2382472" y="4768335"/>
            <a:ext cx="6094476" cy="369332"/>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fr-FR" sz="18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Absence non justifiée à une épreuve =&gt; 0/20</a:t>
            </a:r>
          </a:p>
        </p:txBody>
      </p:sp>
    </p:spTree>
    <p:extLst>
      <p:ext uri="{BB962C8B-B14F-4D97-AF65-F5344CB8AC3E}">
        <p14:creationId xmlns:p14="http://schemas.microsoft.com/office/powerpoint/2010/main" val="256994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38EECC89-4742-40D8-A865-2E56343D7F0C}"/>
              </a:ext>
            </a:extLst>
          </p:cNvPr>
          <p:cNvSpPr txBox="1">
            <a:spLocks/>
          </p:cNvSpPr>
          <p:nvPr/>
        </p:nvSpPr>
        <p:spPr>
          <a:xfrm>
            <a:off x="1986317" y="177623"/>
            <a:ext cx="6703503" cy="8315097"/>
          </a:xfrm>
          <a:prstGeom prst="rect">
            <a:avLst/>
          </a:prstGeom>
        </p:spPr>
        <p:txBody>
          <a:bodyPr wrap="square" lIns="0" tIns="0" rIns="0" bIns="0">
            <a:spAutoFit/>
          </a:bodyPr>
          <a:lstStyle>
            <a:lvl1pPr marL="0">
              <a:defRPr sz="3200" b="0" i="0">
                <a:solidFill>
                  <a:schemeClr val="bg1"/>
                </a:solidFill>
                <a:latin typeface="Corbel"/>
                <a:ea typeface="+mn-ea"/>
                <a:cs typeface="Corbe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fr-FR" sz="3500" b="0" i="0" u="none" strike="noStrike" kern="1200" cap="none" spc="0" normalizeH="0" baseline="0" noProof="0" dirty="0">
                <a:ln>
                  <a:noFill/>
                </a:ln>
                <a:solidFill>
                  <a:srgbClr val="6AAC91">
                    <a:lumMod val="75000"/>
                  </a:srgbClr>
                </a:solidFill>
                <a:effectLst/>
                <a:uLnTx/>
                <a:uFillTx/>
                <a:latin typeface="Corbel" panose="020B0503020204020204" pitchFamily="34" charset="0"/>
                <a:ea typeface="+mn-ea"/>
                <a:cs typeface="+mn-cs"/>
              </a:rPr>
              <a:t>Pour information : nouveautés DNB </a:t>
            </a:r>
            <a:r>
              <a:rPr kumimoji="0" lang="fr-FR" sz="3500" b="1" i="0" u="none" strike="noStrike" kern="1200" cap="none" spc="0" normalizeH="0" baseline="0" noProof="0" dirty="0">
                <a:ln>
                  <a:noFill/>
                </a:ln>
                <a:solidFill>
                  <a:srgbClr val="6AAC91">
                    <a:lumMod val="75000"/>
                  </a:srgbClr>
                </a:solidFill>
                <a:effectLst/>
                <a:uLnTx/>
                <a:uFillTx/>
                <a:latin typeface="Corbel" panose="020B0503020204020204" pitchFamily="34" charset="0"/>
                <a:ea typeface="+mn-ea"/>
                <a:cs typeface="+mn-cs"/>
              </a:rPr>
              <a:t>2026</a:t>
            </a:r>
            <a:endParaRPr kumimoji="0" lang="fr-FR" sz="35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chemeClr val="tx1"/>
              </a:solidFill>
              <a:effectLst/>
              <a:uLnTx/>
              <a:uFillTx/>
              <a:latin typeface="Corbel" panose="020B0503020204020204" pitchFamily="34" charset="0"/>
              <a:ea typeface="+mn-ea"/>
            </a:endParaRPr>
          </a:p>
          <a:p>
            <a:pPr marL="342900" indent="-342900">
              <a:spcBef>
                <a:spcPts val="1000"/>
              </a:spcBef>
              <a:buClr>
                <a:srgbClr val="A53010"/>
              </a:buClr>
              <a:buFont typeface="Wingdings" panose="05000000000000000000" pitchFamily="2" charset="2"/>
              <a:buChar char="Ø"/>
              <a:defRPr/>
            </a:pPr>
            <a:r>
              <a:rPr lang="fr-FR" sz="2000" b="1" kern="0" dirty="0">
                <a:solidFill>
                  <a:schemeClr val="tx1"/>
                </a:solidFill>
                <a:latin typeface="Corbel" panose="020B0503020204020204" pitchFamily="34" charset="0"/>
              </a:rPr>
              <a:t>Poids de ses épreuves terminales renforcé (60 %) </a:t>
            </a:r>
            <a:r>
              <a:rPr lang="fr-FR" sz="2000" kern="0" dirty="0">
                <a:solidFill>
                  <a:schemeClr val="tx1"/>
                </a:solidFill>
                <a:latin typeface="Corbel" panose="020B0503020204020204" pitchFamily="34" charset="0"/>
              </a:rPr>
              <a:t>-  40 % pour le contrôle continu </a:t>
            </a:r>
          </a:p>
          <a:p>
            <a:pPr marL="342900" indent="-342900">
              <a:spcBef>
                <a:spcPts val="1000"/>
              </a:spcBef>
              <a:buClr>
                <a:srgbClr val="A53010"/>
              </a:buClr>
              <a:buFont typeface="Wingdings" panose="05000000000000000000" pitchFamily="2" charset="2"/>
              <a:buChar char="Ø"/>
              <a:defRPr/>
            </a:pPr>
            <a:endParaRPr lang="fr-FR" sz="2000" kern="0" dirty="0">
              <a:solidFill>
                <a:schemeClr val="tx1"/>
              </a:solidFill>
              <a:latin typeface="Corbel" panose="020B0503020204020204" pitchFamily="34" charset="0"/>
            </a:endParaRPr>
          </a:p>
          <a:p>
            <a:pPr marL="342900" indent="-342900">
              <a:spcBef>
                <a:spcPts val="1000"/>
              </a:spcBef>
              <a:buClr>
                <a:srgbClr val="A53010"/>
              </a:buClr>
              <a:buFont typeface="Wingdings" panose="05000000000000000000" pitchFamily="2" charset="2"/>
              <a:buChar char="Ø"/>
              <a:defRPr/>
            </a:pPr>
            <a:r>
              <a:rPr lang="fr-FR" sz="2000" b="1" kern="0" dirty="0">
                <a:solidFill>
                  <a:schemeClr val="tx1"/>
                </a:solidFill>
                <a:latin typeface="Corbel" panose="020B0503020204020204" pitchFamily="34" charset="0"/>
              </a:rPr>
              <a:t>Contrôle continu : </a:t>
            </a:r>
          </a:p>
          <a:p>
            <a:pPr marL="342900" indent="-342900">
              <a:spcBef>
                <a:spcPts val="1000"/>
              </a:spcBef>
              <a:buClr>
                <a:srgbClr val="A53010"/>
              </a:buClr>
              <a:buFont typeface="Wingdings 3" charset="2"/>
              <a:buChar char=""/>
              <a:defRPr/>
            </a:pPr>
            <a:r>
              <a:rPr lang="fr-FR" sz="2000" kern="0" dirty="0">
                <a:solidFill>
                  <a:schemeClr val="tx1"/>
                </a:solidFill>
                <a:latin typeface="Corbel" panose="020B0503020204020204" pitchFamily="34" charset="0"/>
              </a:rPr>
              <a:t>Remplacement de la notion de compétences du cycle 4 par</a:t>
            </a:r>
            <a:r>
              <a:rPr lang="fr-FR" sz="2000" b="1" kern="0" dirty="0">
                <a:solidFill>
                  <a:schemeClr val="tx1"/>
                </a:solidFill>
                <a:latin typeface="Corbel" panose="020B0503020204020204" pitchFamily="34" charset="0"/>
              </a:rPr>
              <a:t> les notes de 3</a:t>
            </a:r>
            <a:r>
              <a:rPr lang="fr-FR" sz="2000" b="1" kern="0" baseline="30000" dirty="0">
                <a:solidFill>
                  <a:schemeClr val="tx1"/>
                </a:solidFill>
                <a:latin typeface="Corbel" panose="020B0503020204020204" pitchFamily="34" charset="0"/>
              </a:rPr>
              <a:t>ème</a:t>
            </a:r>
          </a:p>
          <a:p>
            <a:pPr marL="342900" indent="-342900">
              <a:spcBef>
                <a:spcPts val="1000"/>
              </a:spcBef>
              <a:buClr>
                <a:srgbClr val="A53010"/>
              </a:buClr>
              <a:buFont typeface="Wingdings 3" charset="2"/>
              <a:buChar char=""/>
              <a:defRPr/>
            </a:pPr>
            <a:r>
              <a:rPr lang="fr-FR" sz="2000" kern="0" dirty="0">
                <a:solidFill>
                  <a:schemeClr val="tx1"/>
                </a:solidFill>
                <a:latin typeface="Corbel" panose="020B0503020204020204" pitchFamily="34" charset="0"/>
              </a:rPr>
              <a:t>Le contrôle continu sera calculée sur la moyenne annuelle des notes de 3</a:t>
            </a:r>
            <a:r>
              <a:rPr lang="fr-FR" sz="2000" kern="0" baseline="30000" dirty="0">
                <a:solidFill>
                  <a:schemeClr val="tx1"/>
                </a:solidFill>
                <a:latin typeface="Corbel" panose="020B0503020204020204" pitchFamily="34" charset="0"/>
              </a:rPr>
              <a:t>ème</a:t>
            </a:r>
            <a:r>
              <a:rPr lang="fr-FR" sz="2000" b="1" kern="0" dirty="0">
                <a:solidFill>
                  <a:schemeClr val="tx1"/>
                </a:solidFill>
                <a:latin typeface="Corbel" panose="020B0503020204020204" pitchFamily="34" charset="0"/>
              </a:rPr>
              <a:t> </a:t>
            </a:r>
            <a:r>
              <a:rPr lang="fr-FR" sz="2000" kern="0" dirty="0">
                <a:solidFill>
                  <a:schemeClr val="tx1"/>
                </a:solidFill>
                <a:latin typeface="Corbel" panose="020B0503020204020204" pitchFamily="34" charset="0"/>
              </a:rPr>
              <a:t>(moyenne des moyennes annuelles attribuées à chacun des enseignements obligatoires)</a:t>
            </a:r>
          </a:p>
          <a:p>
            <a:pPr marL="342900" indent="-342900">
              <a:spcBef>
                <a:spcPts val="1000"/>
              </a:spcBef>
              <a:buClr>
                <a:srgbClr val="A53010"/>
              </a:buClr>
              <a:buFont typeface="Wingdings 3" charset="2"/>
              <a:buChar char=""/>
              <a:defRPr/>
            </a:pPr>
            <a:r>
              <a:rPr lang="fr-FR" sz="2000" kern="0" dirty="0">
                <a:solidFill>
                  <a:schemeClr val="tx1"/>
                </a:solidFill>
                <a:latin typeface="Corbel" panose="020B0503020204020204" pitchFamily="34" charset="0"/>
              </a:rPr>
              <a:t>Ajout des points supérieurs à 10 de la moyenne obtenue dans l’un des enseignements facultatifs (anglais euro, latin ou chant chorale) sous réserve que la moyenne totale ne dépasse pas 20/20.</a:t>
            </a:r>
          </a:p>
          <a:p>
            <a:pPr marL="342900" indent="-342900">
              <a:spcBef>
                <a:spcPts val="1000"/>
              </a:spcBef>
              <a:buClr>
                <a:srgbClr val="A53010"/>
              </a:buClr>
              <a:buFont typeface="Wingdings 3" charset="2"/>
              <a:buChar char=""/>
              <a:defRPr/>
            </a:pPr>
            <a:r>
              <a:rPr lang="fr-FR" sz="2000" kern="0" dirty="0">
                <a:solidFill>
                  <a:schemeClr val="tx1"/>
                </a:solidFill>
                <a:latin typeface="Corbel" panose="020B0503020204020204" pitchFamily="34" charset="0"/>
              </a:rPr>
              <a:t>Une commission d'harmonisation des notes de contrôle continu sera mise en place dans chaque académie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chemeClr val="tx1"/>
              </a:solidFill>
              <a:effectLst/>
              <a:uLnTx/>
              <a:uFillTx/>
              <a:latin typeface="Corbel" panose="020B0503020204020204" pitchFamily="34" charset="0"/>
              <a:ea typeface="+mn-ea"/>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chemeClr val="tx1"/>
              </a:solidFill>
              <a:effectLst/>
              <a:uLnTx/>
              <a:uFillTx/>
              <a:latin typeface="Corbel" panose="020B0503020204020204" pitchFamily="34" charset="0"/>
              <a:ea typeface="+mn-ea"/>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2000" b="0" i="0" u="none" strike="noStrike" kern="0" cap="none" spc="0" normalizeH="0" baseline="0" noProof="0" dirty="0">
              <a:ln>
                <a:noFill/>
              </a:ln>
              <a:solidFill>
                <a:schemeClr val="tx1"/>
              </a:solidFill>
              <a:effectLst/>
              <a:uLnTx/>
              <a:uFillTx/>
              <a:latin typeface="Corbel" panose="020B0503020204020204" pitchFamily="34" charset="0"/>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a:ln>
                <a:noFill/>
              </a:ln>
              <a:solidFill>
                <a:sysClr val="window" lastClr="FFFFFF"/>
              </a:solidFill>
              <a:effectLst/>
              <a:uLnTx/>
              <a:uFillTx/>
              <a:latin typeface="Corbel"/>
              <a:ea typeface="+mn-ea"/>
            </a:endParaRPr>
          </a:p>
        </p:txBody>
      </p:sp>
      <p:sp>
        <p:nvSpPr>
          <p:cNvPr id="4" name="ZoneTexte 3">
            <a:extLst>
              <a:ext uri="{FF2B5EF4-FFF2-40B4-BE49-F238E27FC236}">
                <a16:creationId xmlns:a16="http://schemas.microsoft.com/office/drawing/2014/main" id="{D864D461-9B32-4614-8613-5FF2F93725D1}"/>
              </a:ext>
            </a:extLst>
          </p:cNvPr>
          <p:cNvSpPr txBox="1"/>
          <p:nvPr/>
        </p:nvSpPr>
        <p:spPr>
          <a:xfrm rot="2621590">
            <a:off x="8941229" y="1677237"/>
            <a:ext cx="3255603" cy="646331"/>
          </a:xfrm>
          <a:prstGeom prst="rect">
            <a:avLst/>
          </a:prstGeom>
          <a:noFill/>
        </p:spPr>
        <p:txBody>
          <a:bodyPr wrap="square">
            <a:spAutoFit/>
          </a:bodyPr>
          <a:lstStyle/>
          <a:p>
            <a:r>
              <a:rPr lang="fr-FR" b="1" dirty="0">
                <a:solidFill>
                  <a:schemeClr val="accent1"/>
                </a:solidFill>
              </a:rPr>
              <a:t>Décret du 10 avril 2025</a:t>
            </a:r>
          </a:p>
          <a:p>
            <a:endParaRPr lang="fr-FR" b="1" dirty="0">
              <a:solidFill>
                <a:schemeClr val="accent1"/>
              </a:solidFill>
            </a:endParaRPr>
          </a:p>
        </p:txBody>
      </p:sp>
    </p:spTree>
    <p:extLst>
      <p:ext uri="{BB962C8B-B14F-4D97-AF65-F5344CB8AC3E}">
        <p14:creationId xmlns:p14="http://schemas.microsoft.com/office/powerpoint/2010/main" val="331839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38144-9A2D-4706-98FC-223589F4E944}"/>
              </a:ext>
            </a:extLst>
          </p:cNvPr>
          <p:cNvSpPr>
            <a:spLocks noGrp="1"/>
          </p:cNvSpPr>
          <p:nvPr>
            <p:ph type="title"/>
          </p:nvPr>
        </p:nvSpPr>
        <p:spPr/>
        <p:txBody>
          <a:bodyPr/>
          <a:lstStyle/>
          <a:p>
            <a:r>
              <a:rPr lang="fr-FR" dirty="0"/>
              <a:t>DNB: épreuves écrites</a:t>
            </a:r>
          </a:p>
        </p:txBody>
      </p:sp>
      <p:sp>
        <p:nvSpPr>
          <p:cNvPr id="3" name="Espace réservé du contenu 2">
            <a:extLst>
              <a:ext uri="{FF2B5EF4-FFF2-40B4-BE49-F238E27FC236}">
                <a16:creationId xmlns:a16="http://schemas.microsoft.com/office/drawing/2014/main" id="{A3D22476-336B-4B26-8B9C-8071E2A74CDB}"/>
              </a:ext>
            </a:extLst>
          </p:cNvPr>
          <p:cNvSpPr>
            <a:spLocks noGrp="1"/>
          </p:cNvSpPr>
          <p:nvPr>
            <p:ph idx="1"/>
          </p:nvPr>
        </p:nvSpPr>
        <p:spPr/>
        <p:txBody>
          <a:bodyPr>
            <a:normAutofit fontScale="92500" lnSpcReduction="10000"/>
          </a:bodyPr>
          <a:lstStyle/>
          <a:p>
            <a:pPr algn="l"/>
            <a:r>
              <a:rPr lang="fr-FR" b="1" i="0" dirty="0">
                <a:solidFill>
                  <a:srgbClr val="000000"/>
                </a:solidFill>
                <a:effectLst/>
                <a:latin typeface="Roboto" panose="02000000000000000000" pitchFamily="2" charset="0"/>
              </a:rPr>
              <a:t>Jeudi 26 juin</a:t>
            </a:r>
            <a:endParaRPr lang="fr-FR" b="0" i="0" dirty="0">
              <a:solidFill>
                <a:srgbClr val="000000"/>
              </a:solidFill>
              <a:effectLst/>
              <a:latin typeface="Roboto" panose="02000000000000000000" pitchFamily="2" charset="0"/>
            </a:endParaRPr>
          </a:p>
          <a:p>
            <a:pPr algn="l">
              <a:buFont typeface="Arial" panose="020B0604020202020204" pitchFamily="34" charset="0"/>
              <a:buChar char="•"/>
            </a:pPr>
            <a:r>
              <a:rPr lang="fr-FR" b="0" i="0" dirty="0">
                <a:solidFill>
                  <a:srgbClr val="000000"/>
                </a:solidFill>
                <a:effectLst/>
                <a:latin typeface="Roboto" panose="02000000000000000000" pitchFamily="2" charset="0"/>
              </a:rPr>
              <a:t>De 9 heures à 10h30 - Français 1re partie : grammaire et compétences linguistiques, compréhension et compétences d'interprétation et dictée.</a:t>
            </a:r>
          </a:p>
          <a:p>
            <a:pPr algn="l">
              <a:buFont typeface="Arial" panose="020B0604020202020204" pitchFamily="34" charset="0"/>
              <a:buChar char="•"/>
            </a:pPr>
            <a:r>
              <a:rPr lang="fr-FR" b="0" i="0" dirty="0">
                <a:solidFill>
                  <a:srgbClr val="000000"/>
                </a:solidFill>
                <a:effectLst/>
                <a:latin typeface="Roboto" panose="02000000000000000000" pitchFamily="2" charset="0"/>
              </a:rPr>
              <a:t>De 10h45 à 12h15 - Français 2e partie : rédaction.</a:t>
            </a:r>
          </a:p>
          <a:p>
            <a:pPr algn="l">
              <a:buFont typeface="Arial" panose="020B0604020202020204" pitchFamily="34" charset="0"/>
              <a:buChar char="•"/>
            </a:pPr>
            <a:r>
              <a:rPr lang="fr-FR" b="0" i="0" dirty="0">
                <a:solidFill>
                  <a:srgbClr val="000000"/>
                </a:solidFill>
                <a:effectLst/>
                <a:latin typeface="Roboto" panose="02000000000000000000" pitchFamily="2" charset="0"/>
              </a:rPr>
              <a:t>De 14h30 à 16h30 - Mathématiques.</a:t>
            </a:r>
          </a:p>
          <a:p>
            <a:pPr algn="l"/>
            <a:r>
              <a:rPr lang="fr-FR" b="1" dirty="0">
                <a:solidFill>
                  <a:srgbClr val="000000"/>
                </a:solidFill>
                <a:latin typeface="Roboto" panose="02000000000000000000" pitchFamily="2" charset="0"/>
              </a:rPr>
              <a:t>Vendre</a:t>
            </a:r>
            <a:r>
              <a:rPr lang="fr-FR" b="1" i="0" dirty="0">
                <a:solidFill>
                  <a:srgbClr val="000000"/>
                </a:solidFill>
                <a:effectLst/>
                <a:latin typeface="Roboto" panose="02000000000000000000" pitchFamily="2" charset="0"/>
              </a:rPr>
              <a:t>di 27 juin</a:t>
            </a:r>
            <a:endParaRPr lang="fr-FR" b="0" i="0" dirty="0">
              <a:solidFill>
                <a:srgbClr val="000000"/>
              </a:solidFill>
              <a:effectLst/>
              <a:latin typeface="Roboto" panose="02000000000000000000" pitchFamily="2" charset="0"/>
            </a:endParaRPr>
          </a:p>
          <a:p>
            <a:pPr algn="l">
              <a:buFont typeface="Arial" panose="020B0604020202020204" pitchFamily="34" charset="0"/>
              <a:buChar char="•"/>
            </a:pPr>
            <a:r>
              <a:rPr lang="fr-FR" b="0" i="0" dirty="0">
                <a:solidFill>
                  <a:srgbClr val="000000"/>
                </a:solidFill>
                <a:effectLst/>
                <a:latin typeface="Roboto" panose="02000000000000000000" pitchFamily="2" charset="0"/>
              </a:rPr>
              <a:t>De 9 heures et 11 heures : histoire-géographie et enseignement civil et moral (EMC)</a:t>
            </a:r>
          </a:p>
          <a:p>
            <a:pPr algn="l">
              <a:buFont typeface="Arial" panose="020B0604020202020204" pitchFamily="34" charset="0"/>
              <a:buChar char="•"/>
            </a:pPr>
            <a:r>
              <a:rPr lang="fr-FR" b="0" i="0" dirty="0">
                <a:solidFill>
                  <a:srgbClr val="000000"/>
                </a:solidFill>
                <a:effectLst/>
                <a:latin typeface="Roboto" panose="02000000000000000000" pitchFamily="2" charset="0"/>
              </a:rPr>
              <a:t>De 13h30 à 14h30  : sciences </a:t>
            </a:r>
          </a:p>
          <a:p>
            <a:pPr lvl="1">
              <a:buFont typeface="Arial" panose="020B0604020202020204" pitchFamily="34" charset="0"/>
              <a:buChar char="•"/>
            </a:pPr>
            <a:r>
              <a:rPr lang="fr-FR" b="0" i="0" dirty="0">
                <a:solidFill>
                  <a:srgbClr val="000000"/>
                </a:solidFill>
                <a:effectLst/>
                <a:latin typeface="Roboto" panose="02000000000000000000" pitchFamily="2" charset="0"/>
              </a:rPr>
              <a:t>Après tirage au sort : </a:t>
            </a:r>
          </a:p>
          <a:p>
            <a:pPr marL="457200" lvl="1" indent="0">
              <a:buNone/>
            </a:pPr>
            <a:r>
              <a:rPr lang="fr-FR" b="0" i="0" dirty="0">
                <a:solidFill>
                  <a:srgbClr val="000000"/>
                </a:solidFill>
                <a:effectLst/>
                <a:latin typeface="Roboto" panose="02000000000000000000" pitchFamily="2" charset="0"/>
              </a:rPr>
              <a:t>physique-chimie et SVT pour le DNB général </a:t>
            </a:r>
          </a:p>
          <a:p>
            <a:pPr marL="457200" lvl="1" indent="0">
              <a:buNone/>
            </a:pPr>
            <a:r>
              <a:rPr lang="fr-FR" b="0" i="0" dirty="0">
                <a:solidFill>
                  <a:srgbClr val="000000"/>
                </a:solidFill>
                <a:effectLst/>
                <a:latin typeface="Roboto" panose="02000000000000000000" pitchFamily="2" charset="0"/>
              </a:rPr>
              <a:t>physique-chimie et technologie pour le DNB pro.</a:t>
            </a:r>
          </a:p>
          <a:p>
            <a:endParaRPr lang="fr-FR" dirty="0"/>
          </a:p>
        </p:txBody>
      </p:sp>
    </p:spTree>
    <p:extLst>
      <p:ext uri="{BB962C8B-B14F-4D97-AF65-F5344CB8AC3E}">
        <p14:creationId xmlns:p14="http://schemas.microsoft.com/office/powerpoint/2010/main" val="196023238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4003</TotalTime>
  <Words>2382</Words>
  <Application>Microsoft Office PowerPoint</Application>
  <PresentationFormat>Grand écran</PresentationFormat>
  <Paragraphs>279</Paragraphs>
  <Slides>36</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6" baseType="lpstr">
      <vt:lpstr>Arial</vt:lpstr>
      <vt:lpstr>Calibri</vt:lpstr>
      <vt:lpstr>Cambria</vt:lpstr>
      <vt:lpstr>Century Gothic</vt:lpstr>
      <vt:lpstr>Corbel</vt:lpstr>
      <vt:lpstr>Roboto</vt:lpstr>
      <vt:lpstr>Wingdings</vt:lpstr>
      <vt:lpstr>Wingdings 3</vt:lpstr>
      <vt:lpstr>Brin</vt:lpstr>
      <vt:lpstr>Document</vt:lpstr>
      <vt:lpstr>Réunion d’information</vt:lpstr>
      <vt:lpstr>  DNB, orientation, bourses, livret scolaire : tout se fait en ligne </vt:lpstr>
      <vt:lpstr>I. DNB : Cyclades </vt:lpstr>
      <vt:lpstr>Présentation PowerPoint</vt:lpstr>
      <vt:lpstr>Présentation PowerPoint</vt:lpstr>
      <vt:lpstr>L'évaluation du socle commun représente 400 points. </vt:lpstr>
      <vt:lpstr>Les épreuves finales représentent 400 points</vt:lpstr>
      <vt:lpstr>Présentation PowerPoint</vt:lpstr>
      <vt:lpstr>DNB: épreuves écrites</vt:lpstr>
      <vt:lpstr>DNB: épreuve orale</vt:lpstr>
      <vt:lpstr>Révisions au collège</vt:lpstr>
      <vt:lpstr>II. Demandes d’orientation Portail accessible avec votre compte EDUCONNECT :</vt:lpstr>
      <vt:lpstr>Services en ligne</vt:lpstr>
      <vt:lpstr>1. Demandes de poursuite d’études après la 3ème</vt:lpstr>
      <vt:lpstr>Remarques importantes:  </vt:lpstr>
      <vt:lpstr>Présentation PowerPoint</vt:lpstr>
      <vt:lpstr>Eléments pris en compte :  </vt:lpstr>
      <vt:lpstr>Présentation PowerPoint</vt:lpstr>
      <vt:lpstr>Présentation PowerPoint</vt:lpstr>
      <vt:lpstr>Présentation PowerPoint</vt:lpstr>
      <vt:lpstr>Confirmation d’enregistrement de la saisie</vt:lpstr>
      <vt:lpstr>Répondre aux propositions du conseil de classe</vt:lpstr>
      <vt:lpstr>Résultats : </vt:lpstr>
      <vt:lpstr>Demandes spécifiques  Candidats à une seconde générale et technologique  </vt:lpstr>
      <vt:lpstr>Récapitulatif des demandes spécifiques:  </vt:lpstr>
      <vt:lpstr>2. Inscriptions </vt:lpstr>
      <vt:lpstr>Présentation PowerPoint</vt:lpstr>
      <vt:lpstr>Présentation PowerPoint</vt:lpstr>
      <vt:lpstr>3. Focus sur les demandes de bourses </vt:lpstr>
      <vt:lpstr>Présentation PowerPoint</vt:lpstr>
      <vt:lpstr>4. Livret scolaire : LSU </vt:lpstr>
      <vt:lpstr>En cas de difficulté à utiliser les téléservices :</vt:lpstr>
      <vt:lpstr>Focus sur la PREPA-SECONDE</vt:lpstr>
      <vt:lpstr>La « prépa-seconde » permet aux élèves de se familiariser avec les pratiques et méthodes du lycée, de se donner du temps pour des apprentissages solides. Elle repose sur une pédagogie de projet qui s’applique aussi bien aux contenus disciplinaires tournés vers les savoirs fondamentaux qu’aux heures destinées à la méthodologie et à la poursuite du parcours. Durant cette année de classe « prépa-seconde », les élèves pourront confirmer ou mieux définir leur projet d’orientation, voire le modifier.</vt:lpstr>
      <vt:lpstr>3 visios « flash » pour faire le point:</vt:lpstr>
      <vt:lpstr>Merci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LASSIAILLE Claire</cp:lastModifiedBy>
  <cp:revision>130</cp:revision>
  <dcterms:created xsi:type="dcterms:W3CDTF">2024-05-10T14:20:53Z</dcterms:created>
  <dcterms:modified xsi:type="dcterms:W3CDTF">2025-05-14T08:36:36Z</dcterms:modified>
</cp:coreProperties>
</file>